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94" r:id="rId2"/>
    <p:sldId id="258" r:id="rId3"/>
    <p:sldId id="295" r:id="rId4"/>
    <p:sldId id="296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7" r:id="rId33"/>
  </p:sldIdLst>
  <p:sldSz cx="6153150" cy="3460750"/>
  <p:notesSz cx="4610100" cy="34607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0BBD8-903E-49E1-814A-6CB8FBA50E04}" v="1" dt="2023-03-01T22:49:56.79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>
      <p:cViewPr varScale="1">
        <p:scale>
          <a:sx n="197" d="100"/>
          <a:sy n="197" d="100"/>
        </p:scale>
        <p:origin x="156" y="156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8B00BBD8-903E-49E1-814A-6CB8FBA50E04}"/>
    <pc:docChg chg="modSld">
      <pc:chgData name="Juan David Martinez Vargas" userId="c632008b-f998-4b6d-b45a-5c056b487435" providerId="ADAL" clId="{8B00BBD8-903E-49E1-814A-6CB8FBA50E04}" dt="2023-03-01T22:50:14.151" v="53" actId="20577"/>
      <pc:docMkLst>
        <pc:docMk/>
      </pc:docMkLst>
      <pc:sldChg chg="modSp mod">
        <pc:chgData name="Juan David Martinez Vargas" userId="c632008b-f998-4b6d-b45a-5c056b487435" providerId="ADAL" clId="{8B00BBD8-903E-49E1-814A-6CB8FBA50E04}" dt="2023-03-01T22:50:14.151" v="53" actId="20577"/>
        <pc:sldMkLst>
          <pc:docMk/>
          <pc:sldMk cId="769760852" sldId="294"/>
        </pc:sldMkLst>
        <pc:spChg chg="mod">
          <ac:chgData name="Juan David Martinez Vargas" userId="c632008b-f998-4b6d-b45a-5c056b487435" providerId="ADAL" clId="{8B00BBD8-903E-49E1-814A-6CB8FBA50E04}" dt="2023-03-01T22:50:14.151" v="53" actId="20577"/>
          <ac:spMkLst>
            <pc:docMk/>
            <pc:sldMk cId="769760852" sldId="294"/>
            <ac:spMk id="2" creationId="{05869BFD-8A53-F9F9-17BD-CDD4275C8445}"/>
          </ac:spMkLst>
        </pc:spChg>
        <pc:spChg chg="mod">
          <ac:chgData name="Juan David Martinez Vargas" userId="c632008b-f998-4b6d-b45a-5c056b487435" providerId="ADAL" clId="{8B00BBD8-903E-49E1-814A-6CB8FBA50E04}" dt="2023-03-01T22:49:40.528" v="20" actId="20577"/>
          <ac:spMkLst>
            <pc:docMk/>
            <pc:sldMk cId="769760852" sldId="294"/>
            <ac:spMk id="3" creationId="{9E35B788-8CAB-9211-E222-2E6018030F8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" y="-37327"/>
            <a:ext cx="6153149" cy="34980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9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1" y="-251865"/>
            <a:ext cx="6155770" cy="346075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177866" y="3306939"/>
            <a:ext cx="1278702" cy="14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40" dirty="0">
                <a:solidFill>
                  <a:schemeClr val="bg1"/>
                </a:solidFill>
              </a:rPr>
              <a:t>Vigilada </a:t>
            </a:r>
            <a:r>
              <a:rPr lang="es-CO" sz="340" dirty="0" err="1">
                <a:solidFill>
                  <a:schemeClr val="bg1"/>
                </a:solidFill>
              </a:rPr>
              <a:t>Mineducación</a:t>
            </a:r>
            <a:endParaRPr lang="es-CO" sz="34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7433" y="2046570"/>
            <a:ext cx="3082720" cy="46401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288" y="3163833"/>
            <a:ext cx="599866" cy="25478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5420288" y="2250383"/>
            <a:ext cx="588649" cy="2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134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67148" y="348706"/>
            <a:ext cx="3840248" cy="51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25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97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209749" y="299430"/>
            <a:ext cx="5733654" cy="38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209749" y="775431"/>
            <a:ext cx="5733654" cy="229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30520" lvl="0" indent="-1728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461040" lvl="1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2pPr>
            <a:lvl3pPr marL="691561" lvl="2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3pPr>
            <a:lvl4pPr marL="922081" lvl="3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4pPr>
            <a:lvl5pPr marL="1152601" lvl="4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5pPr>
            <a:lvl6pPr marL="1383121" lvl="5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6pPr>
            <a:lvl7pPr marL="1613642" lvl="6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7pPr>
            <a:lvl8pPr marL="1844162" lvl="7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8pPr>
            <a:lvl9pPr marL="2074682" lvl="8" indent="-160084" algn="l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05812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209749" y="299430"/>
            <a:ext cx="5733654" cy="38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209748" y="775431"/>
            <a:ext cx="2691599" cy="229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30520" lvl="0" indent="-16008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06"/>
            </a:lvl1pPr>
            <a:lvl2pPr marL="461040" lvl="1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2pPr>
            <a:lvl3pPr marL="691561" lvl="2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3pPr>
            <a:lvl4pPr marL="922081" lvl="3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4pPr>
            <a:lvl5pPr marL="1152601" lvl="4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5pPr>
            <a:lvl6pPr marL="1383121" lvl="5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6pPr>
            <a:lvl7pPr marL="1613642" lvl="6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7pPr>
            <a:lvl8pPr marL="1844162" lvl="7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8pPr>
            <a:lvl9pPr marL="2074682" lvl="8" indent="-153680" algn="l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200"/>
              <a:buChar char="■"/>
              <a:defRPr sz="60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3251803" y="775431"/>
            <a:ext cx="2691599" cy="229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30520" lvl="0" indent="-16008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06"/>
            </a:lvl1pPr>
            <a:lvl2pPr marL="461040" lvl="1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2pPr>
            <a:lvl3pPr marL="691561" lvl="2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3pPr>
            <a:lvl4pPr marL="922081" lvl="3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4pPr>
            <a:lvl5pPr marL="1152601" lvl="4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5pPr>
            <a:lvl6pPr marL="1383121" lvl="5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6pPr>
            <a:lvl7pPr marL="1613642" lvl="6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7pPr>
            <a:lvl8pPr marL="1844162" lvl="7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8pPr>
            <a:lvl9pPr marL="2074682" lvl="8" indent="-153680" algn="l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200"/>
              <a:buChar char="■"/>
              <a:defRPr sz="60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71553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209749" y="299430"/>
            <a:ext cx="5733654" cy="38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2831004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209748" y="373831"/>
            <a:ext cx="1889550" cy="50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1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09748" y="934978"/>
            <a:ext cx="1889550" cy="21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30520" lvl="0" indent="-1536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605"/>
            </a:lvl1pPr>
            <a:lvl2pPr marL="461040" lvl="1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2pPr>
            <a:lvl3pPr marL="691561" lvl="2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3pPr>
            <a:lvl4pPr marL="922081" lvl="3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4pPr>
            <a:lvl5pPr marL="1152601" lvl="4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5pPr>
            <a:lvl6pPr marL="1383121" lvl="5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■"/>
              <a:defRPr sz="605"/>
            </a:lvl6pPr>
            <a:lvl7pPr marL="1613642" lvl="6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●"/>
              <a:defRPr sz="605"/>
            </a:lvl7pPr>
            <a:lvl8pPr marL="1844162" lvl="7" indent="-153680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200"/>
              <a:buChar char="○"/>
              <a:defRPr sz="605"/>
            </a:lvl8pPr>
            <a:lvl9pPr marL="2074682" lvl="8" indent="-153680" algn="l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200"/>
              <a:buChar char="■"/>
              <a:defRPr sz="60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242773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329897" y="302879"/>
            <a:ext cx="4284999" cy="275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2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132707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3076575" y="-84"/>
            <a:ext cx="3076575" cy="34607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6093" tIns="46093" rIns="46093" bIns="4609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7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178659" y="829729"/>
            <a:ext cx="2722083" cy="99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118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178659" y="1886020"/>
            <a:ext cx="2722083" cy="8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059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3323872" y="487187"/>
            <a:ext cx="2581982" cy="248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30520" lvl="0" indent="-1728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461040" lvl="1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2pPr>
            <a:lvl3pPr marL="691561" lvl="2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3pPr>
            <a:lvl4pPr marL="922081" lvl="3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4pPr>
            <a:lvl5pPr marL="1152601" lvl="4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5pPr>
            <a:lvl6pPr marL="1383121" lvl="5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6pPr>
            <a:lvl7pPr marL="1613642" lvl="6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7pPr>
            <a:lvl8pPr marL="1844162" lvl="7" indent="-160084" algn="l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8pPr>
            <a:lvl9pPr marL="2074682" lvl="8" indent="-160084" algn="l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61879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209749" y="2846499"/>
            <a:ext cx="4036693" cy="40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30520" lvl="0" indent="-1152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678918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209749" y="744245"/>
            <a:ext cx="5733654" cy="132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5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209749" y="2120941"/>
            <a:ext cx="5733654" cy="8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30520" lvl="0" indent="-17289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461040" lvl="1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2pPr>
            <a:lvl3pPr marL="691561" lvl="2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3pPr>
            <a:lvl4pPr marL="922081" lvl="3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4pPr>
            <a:lvl5pPr marL="1152601" lvl="4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5pPr>
            <a:lvl6pPr marL="1383121" lvl="5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■"/>
              <a:defRPr/>
            </a:lvl6pPr>
            <a:lvl7pPr marL="1613642" lvl="6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●"/>
              <a:defRPr/>
            </a:lvl7pPr>
            <a:lvl8pPr marL="1844162" lvl="7" indent="-160084" algn="ctr">
              <a:lnSpc>
                <a:spcPct val="115000"/>
              </a:lnSpc>
              <a:spcBef>
                <a:spcPts val="807"/>
              </a:spcBef>
              <a:spcAft>
                <a:spcPts val="0"/>
              </a:spcAft>
              <a:buSzPts val="1400"/>
              <a:buChar char="○"/>
              <a:defRPr/>
            </a:lvl8pPr>
            <a:lvl9pPr marL="2074682" lvl="8" indent="-160084" algn="ctr">
              <a:lnSpc>
                <a:spcPct val="115000"/>
              </a:lnSpc>
              <a:spcBef>
                <a:spcPts val="807"/>
              </a:spcBef>
              <a:spcAft>
                <a:spcPts val="807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393468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1527984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7676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03E67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60"/>
              </a:spcBef>
            </a:pPr>
            <a:r>
              <a:rPr lang="es-MX" spc="30"/>
              <a:t>A.</a:t>
            </a:r>
            <a:r>
              <a:rPr lang="es-MX" spc="40"/>
              <a:t> </a:t>
            </a:r>
            <a:r>
              <a:rPr lang="es-MX" spc="45"/>
              <a:t>M.</a:t>
            </a:r>
            <a:r>
              <a:rPr lang="es-MX" spc="40"/>
              <a:t> </a:t>
            </a:r>
            <a:r>
              <a:rPr lang="es-MX" spc="-5"/>
              <a:t>Alvarez</a:t>
            </a:r>
            <a:r>
              <a:rPr lang="es-MX" spc="40"/>
              <a:t> </a:t>
            </a:r>
            <a:r>
              <a:rPr lang="es-MX" spc="-30"/>
              <a:t>|</a:t>
            </a:r>
            <a:r>
              <a:rPr lang="es-MX" spc="40"/>
              <a:t> </a:t>
            </a:r>
            <a:r>
              <a:rPr lang="es-MX" spc="35"/>
              <a:t>La</a:t>
            </a:r>
            <a:r>
              <a:rPr lang="es-MX" spc="40"/>
              <a:t> </a:t>
            </a:r>
            <a:r>
              <a:rPr lang="es-MX" spc="-10"/>
              <a:t>ciencia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datos</a:t>
            </a:r>
            <a:r>
              <a:rPr lang="es-MX" spc="40"/>
              <a:t> </a:t>
            </a:r>
            <a:r>
              <a:rPr lang="es-MX" spc="5"/>
              <a:t>y</a:t>
            </a:r>
            <a:r>
              <a:rPr lang="es-MX" spc="40"/>
              <a:t> </a:t>
            </a:r>
            <a:r>
              <a:rPr lang="es-MX" spc="-15"/>
              <a:t>el</a:t>
            </a:r>
            <a:r>
              <a:rPr lang="es-MX" spc="40"/>
              <a:t> </a:t>
            </a:r>
            <a:r>
              <a:rPr lang="es-MX" spc="-20"/>
              <a:t>aprendizaje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máquina</a:t>
            </a:r>
            <a:endParaRPr lang="es-MX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03E67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49723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70" y="331048"/>
            <a:ext cx="2484834" cy="365851"/>
          </a:xfrm>
        </p:spPr>
        <p:txBody>
          <a:bodyPr/>
          <a:lstStyle>
            <a:lvl1pPr algn="ctr">
              <a:defRPr sz="2017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3901" y="881409"/>
            <a:ext cx="5056319" cy="224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82" lvl="0" indent="0" algn="l">
              <a:lnSpc>
                <a:spcPct val="100000"/>
              </a:lnSpc>
              <a:spcBef>
                <a:spcPts val="182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908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5780" lvl="1" indent="-156082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518671" lvl="2" indent="-149118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691561" lvl="3" indent="-142154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864451" lvl="4" indent="-135190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1037341" lvl="5" indent="-149118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610"/>
              <a:buChar char="•"/>
              <a:defRPr/>
            </a:lvl6pPr>
            <a:lvl7pPr marL="1210231" lvl="6" indent="-149118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610"/>
              <a:buChar char="•"/>
              <a:defRPr/>
            </a:lvl7pPr>
            <a:lvl8pPr marL="1383121" lvl="7" indent="-149118" algn="l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SzPts val="2610"/>
              <a:buChar char="•"/>
              <a:defRPr/>
            </a:lvl8pPr>
            <a:lvl9pPr marL="1556012" lvl="8" indent="-149118" algn="l">
              <a:lnSpc>
                <a:spcPct val="100000"/>
              </a:lnSpc>
              <a:spcBef>
                <a:spcPts val="227"/>
              </a:spcBef>
              <a:spcAft>
                <a:spcPts val="227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0722" y="454056"/>
            <a:ext cx="3082720" cy="4640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0288" y="3215104"/>
            <a:ext cx="599866" cy="2547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177866" y="3306939"/>
            <a:ext cx="1278702" cy="14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40" dirty="0">
                <a:solidFill>
                  <a:schemeClr val="bg1"/>
                </a:solidFill>
              </a:rPr>
              <a:t>Vigilada </a:t>
            </a:r>
            <a:r>
              <a:rPr lang="es-CO" sz="340" dirty="0" err="1">
                <a:solidFill>
                  <a:schemeClr val="bg1"/>
                </a:solidFill>
              </a:rPr>
              <a:t>Mineducación</a:t>
            </a:r>
            <a:endParaRPr lang="es-CO" sz="3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77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03E67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60"/>
              </a:spcBef>
            </a:pPr>
            <a:r>
              <a:rPr lang="es-MX" spc="30"/>
              <a:t>A.</a:t>
            </a:r>
            <a:r>
              <a:rPr lang="es-MX" spc="40"/>
              <a:t> </a:t>
            </a:r>
            <a:r>
              <a:rPr lang="es-MX" spc="45"/>
              <a:t>M.</a:t>
            </a:r>
            <a:r>
              <a:rPr lang="es-MX" spc="40"/>
              <a:t> </a:t>
            </a:r>
            <a:r>
              <a:rPr lang="es-MX" spc="-5"/>
              <a:t>Alvarez</a:t>
            </a:r>
            <a:r>
              <a:rPr lang="es-MX" spc="40"/>
              <a:t> </a:t>
            </a:r>
            <a:r>
              <a:rPr lang="es-MX" spc="-30"/>
              <a:t>|</a:t>
            </a:r>
            <a:r>
              <a:rPr lang="es-MX" spc="40"/>
              <a:t> </a:t>
            </a:r>
            <a:r>
              <a:rPr lang="es-MX" spc="35"/>
              <a:t>La</a:t>
            </a:r>
            <a:r>
              <a:rPr lang="es-MX" spc="40"/>
              <a:t> </a:t>
            </a:r>
            <a:r>
              <a:rPr lang="es-MX" spc="-10"/>
              <a:t>ciencia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datos</a:t>
            </a:r>
            <a:r>
              <a:rPr lang="es-MX" spc="40"/>
              <a:t> </a:t>
            </a:r>
            <a:r>
              <a:rPr lang="es-MX" spc="5"/>
              <a:t>y</a:t>
            </a:r>
            <a:r>
              <a:rPr lang="es-MX" spc="40"/>
              <a:t> </a:t>
            </a:r>
            <a:r>
              <a:rPr lang="es-MX" spc="-15"/>
              <a:t>el</a:t>
            </a:r>
            <a:r>
              <a:rPr lang="es-MX" spc="40"/>
              <a:t> </a:t>
            </a:r>
            <a:r>
              <a:rPr lang="es-MX" spc="-20"/>
              <a:t>aprendizaje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máquina</a:t>
            </a:r>
            <a:endParaRPr lang="es-MX"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03E67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298363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0722" y="454056"/>
            <a:ext cx="3082720" cy="4640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0288" y="3215104"/>
            <a:ext cx="599866" cy="2547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177866" y="3306939"/>
            <a:ext cx="1278702" cy="14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40" dirty="0">
                <a:solidFill>
                  <a:schemeClr val="bg1"/>
                </a:solidFill>
              </a:rPr>
              <a:t>Vigilada </a:t>
            </a:r>
            <a:r>
              <a:rPr lang="es-CO" sz="340" dirty="0" err="1">
                <a:solidFill>
                  <a:schemeClr val="bg1"/>
                </a:solidFill>
              </a:rPr>
              <a:t>Mineducación</a:t>
            </a:r>
            <a:endParaRPr lang="es-CO" sz="340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3688" y="609866"/>
            <a:ext cx="5056319" cy="224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244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039" y="4276805"/>
            <a:ext cx="1845945" cy="24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461040" rtl="0" eaLnBrk="1" latinLnBrk="0" hangingPunct="1">
              <a:defRPr sz="6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52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04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56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208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260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312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364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4416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7642" y="4276805"/>
            <a:ext cx="2768918" cy="24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461040" rtl="0" eaLnBrk="1" latinLnBrk="0" hangingPunct="1">
              <a:defRPr sz="6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52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04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56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208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260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312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364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4416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60"/>
              </a:spcBef>
            </a:pPr>
            <a:r>
              <a:rPr lang="es-MX" spc="30"/>
              <a:t>A.</a:t>
            </a:r>
            <a:r>
              <a:rPr lang="es-MX" spc="40"/>
              <a:t> </a:t>
            </a:r>
            <a:r>
              <a:rPr lang="es-MX" spc="45"/>
              <a:t>M.</a:t>
            </a:r>
            <a:r>
              <a:rPr lang="es-MX" spc="40"/>
              <a:t> </a:t>
            </a:r>
            <a:r>
              <a:rPr lang="es-MX" spc="-5"/>
              <a:t>Alvarez</a:t>
            </a:r>
            <a:r>
              <a:rPr lang="es-MX" spc="40"/>
              <a:t> </a:t>
            </a:r>
            <a:r>
              <a:rPr lang="es-MX" spc="-30"/>
              <a:t>|</a:t>
            </a:r>
            <a:r>
              <a:rPr lang="es-MX" spc="40"/>
              <a:t> </a:t>
            </a:r>
            <a:r>
              <a:rPr lang="es-MX" spc="35"/>
              <a:t>La</a:t>
            </a:r>
            <a:r>
              <a:rPr lang="es-MX" spc="40"/>
              <a:t> </a:t>
            </a:r>
            <a:r>
              <a:rPr lang="es-MX" spc="-10"/>
              <a:t>ciencia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datos</a:t>
            </a:r>
            <a:r>
              <a:rPr lang="es-MX" spc="40"/>
              <a:t> </a:t>
            </a:r>
            <a:r>
              <a:rPr lang="es-MX" spc="5"/>
              <a:t>y</a:t>
            </a:r>
            <a:r>
              <a:rPr lang="es-MX" spc="40"/>
              <a:t> </a:t>
            </a:r>
            <a:r>
              <a:rPr lang="es-MX" spc="-15"/>
              <a:t>el</a:t>
            </a:r>
            <a:r>
              <a:rPr lang="es-MX" spc="40"/>
              <a:t> </a:t>
            </a:r>
            <a:r>
              <a:rPr lang="es-MX" spc="-20"/>
              <a:t>aprendizaje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máquina</a:t>
            </a:r>
            <a:endParaRPr lang="es-MX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100330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5225719" y="105678"/>
            <a:ext cx="686657" cy="44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209749" y="1447177"/>
            <a:ext cx="5733654" cy="56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654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2840" y="3163833"/>
            <a:ext cx="599866" cy="25478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1258" y="3137596"/>
            <a:ext cx="369229" cy="264830"/>
          </a:xfrm>
        </p:spPr>
        <p:txBody>
          <a:bodyPr/>
          <a:lstStyle/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315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039" y="4276805"/>
            <a:ext cx="1845945" cy="24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461040" rtl="0" eaLnBrk="1" latinLnBrk="0" hangingPunct="1">
              <a:defRPr sz="6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52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04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56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208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260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312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364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4416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7642" y="4276805"/>
            <a:ext cx="2768918" cy="24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461040" rtl="0" eaLnBrk="1" latinLnBrk="0" hangingPunct="1">
              <a:defRPr sz="6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52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040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56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208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260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3121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364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44162" algn="l" defTabSz="461040" rtl="0" eaLnBrk="1" latinLnBrk="0" hangingPunct="1">
              <a:defRPr sz="9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60"/>
              </a:spcBef>
            </a:pPr>
            <a:r>
              <a:rPr lang="es-MX" spc="30"/>
              <a:t>A.</a:t>
            </a:r>
            <a:r>
              <a:rPr lang="es-MX" spc="40"/>
              <a:t> </a:t>
            </a:r>
            <a:r>
              <a:rPr lang="es-MX" spc="45"/>
              <a:t>M.</a:t>
            </a:r>
            <a:r>
              <a:rPr lang="es-MX" spc="40"/>
              <a:t> </a:t>
            </a:r>
            <a:r>
              <a:rPr lang="es-MX" spc="-5"/>
              <a:t>Alvarez</a:t>
            </a:r>
            <a:r>
              <a:rPr lang="es-MX" spc="40"/>
              <a:t> </a:t>
            </a:r>
            <a:r>
              <a:rPr lang="es-MX" spc="-30"/>
              <a:t>|</a:t>
            </a:r>
            <a:r>
              <a:rPr lang="es-MX" spc="40"/>
              <a:t> </a:t>
            </a:r>
            <a:r>
              <a:rPr lang="es-MX" spc="35"/>
              <a:t>La</a:t>
            </a:r>
            <a:r>
              <a:rPr lang="es-MX" spc="40"/>
              <a:t> </a:t>
            </a:r>
            <a:r>
              <a:rPr lang="es-MX" spc="-10"/>
              <a:t>ciencia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datos</a:t>
            </a:r>
            <a:r>
              <a:rPr lang="es-MX" spc="40"/>
              <a:t> </a:t>
            </a:r>
            <a:r>
              <a:rPr lang="es-MX" spc="5"/>
              <a:t>y</a:t>
            </a:r>
            <a:r>
              <a:rPr lang="es-MX" spc="40"/>
              <a:t> </a:t>
            </a:r>
            <a:r>
              <a:rPr lang="es-MX" spc="-15"/>
              <a:t>el</a:t>
            </a:r>
            <a:r>
              <a:rPr lang="es-MX" spc="40"/>
              <a:t> </a:t>
            </a:r>
            <a:r>
              <a:rPr lang="es-MX" spc="-20"/>
              <a:t>aprendizaje</a:t>
            </a:r>
            <a:r>
              <a:rPr lang="es-MX" spc="40"/>
              <a:t> </a:t>
            </a:r>
            <a:r>
              <a:rPr lang="es-MX" spc="-20"/>
              <a:t>de</a:t>
            </a:r>
            <a:r>
              <a:rPr lang="es-MX" spc="40"/>
              <a:t> </a:t>
            </a:r>
            <a:r>
              <a:rPr lang="es-MX" spc="-10"/>
              <a:t>máquina</a:t>
            </a:r>
            <a:endParaRPr lang="es-MX" spc="-1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6153150" cy="576792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8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560" y="3205970"/>
            <a:ext cx="599866" cy="2547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177866" y="3306939"/>
            <a:ext cx="1278702" cy="14465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340" dirty="0">
                <a:solidFill>
                  <a:schemeClr val="bg2"/>
                </a:solidFill>
              </a:rPr>
              <a:t>Vigilada </a:t>
            </a:r>
            <a:r>
              <a:rPr lang="es-CO" sz="340" dirty="0" err="1">
                <a:solidFill>
                  <a:schemeClr val="bg2"/>
                </a:solidFill>
              </a:rPr>
              <a:t>Mineducación</a:t>
            </a:r>
            <a:endParaRPr lang="es-CO" sz="340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93643" y="1"/>
            <a:ext cx="3433330" cy="57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93" tIns="46093" rIns="46093" bIns="4609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908" dirty="0"/>
          </a:p>
        </p:txBody>
      </p:sp>
    </p:spTree>
    <p:extLst>
      <p:ext uri="{BB962C8B-B14F-4D97-AF65-F5344CB8AC3E}">
        <p14:creationId xmlns:p14="http://schemas.microsoft.com/office/powerpoint/2010/main" val="2422867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5225719" y="105678"/>
            <a:ext cx="686657" cy="44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62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209749" y="1447177"/>
            <a:ext cx="5733654" cy="56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15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323889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209749" y="299430"/>
            <a:ext cx="5733654" cy="38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209749" y="775431"/>
            <a:ext cx="5733654" cy="229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5701258" y="3137596"/>
            <a:ext cx="369229" cy="2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"/>
              </a:spcBef>
            </a:pPr>
            <a:fld id="{81D60167-4931-47E6-BA6A-407CBD079E47}" type="slidenum">
              <a:rPr lang="es-CO" spc="-20" smtClean="0"/>
              <a:pPr marL="38100">
                <a:spcBef>
                  <a:spcPts val="60"/>
                </a:spcBef>
              </a:pPr>
              <a:t>‹Nº›</a:t>
            </a:fld>
            <a:r>
              <a:rPr lang="es-CO" spc="-20"/>
              <a:t>/38</a:t>
            </a:r>
            <a:endParaRPr lang="es-CO" spc="-20" dirty="0"/>
          </a:p>
        </p:txBody>
      </p:sp>
    </p:spTree>
    <p:extLst>
      <p:ext uri="{BB962C8B-B14F-4D97-AF65-F5344CB8AC3E}">
        <p14:creationId xmlns:p14="http://schemas.microsoft.com/office/powerpoint/2010/main" val="114358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7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0" userDrawn="1">
          <p15:clr>
            <a:srgbClr val="F26B43"/>
          </p15:clr>
        </p15:guide>
        <p15:guide id="2" pos="1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dmartinev@eafit.edu.c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dnuggets.com/2015/07/data-science-big-data-different-beasts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vaopenmind.com/en/small-data-vs-big-data-back-to-the-basic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stersindatascience.org/industry/energy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news.google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wFduRA_L6Q&amp;ab_channel=YannLeCun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hinton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alvarezme/AnaliticaDatos/blob/master/2_PlantillaProyecto_EjRegresionGH/02S_2_Guia_LadoaLado.ipynb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dcomics.com/comics.php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9E58E6-6776-595F-29A9-3DD1CECB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511175"/>
            <a:ext cx="3840248" cy="514168"/>
          </a:xfrm>
        </p:spPr>
        <p:txBody>
          <a:bodyPr/>
          <a:lstStyle/>
          <a:p>
            <a:r>
              <a:rPr lang="es-MX" sz="2400" spc="-85" dirty="0"/>
              <a:t>La</a:t>
            </a:r>
            <a:r>
              <a:rPr lang="es-MX" sz="2400" spc="70" dirty="0"/>
              <a:t> </a:t>
            </a:r>
            <a:r>
              <a:rPr lang="es-MX" sz="2400" spc="-80" dirty="0"/>
              <a:t>ciencia</a:t>
            </a:r>
            <a:r>
              <a:rPr lang="es-MX" sz="2400" spc="70" dirty="0"/>
              <a:t> </a:t>
            </a:r>
            <a:r>
              <a:rPr lang="es-MX" sz="2400" spc="-125" dirty="0"/>
              <a:t>de</a:t>
            </a:r>
            <a:r>
              <a:rPr lang="es-MX" sz="2400" spc="70" dirty="0"/>
              <a:t> </a:t>
            </a:r>
            <a:r>
              <a:rPr lang="es-MX" sz="2400" spc="-80" dirty="0"/>
              <a:t>datos</a:t>
            </a:r>
            <a:r>
              <a:rPr lang="es-MX" sz="2400" spc="70" dirty="0"/>
              <a:t> </a:t>
            </a:r>
            <a:r>
              <a:rPr lang="es-MX" sz="2400" spc="-75" dirty="0"/>
              <a:t>y</a:t>
            </a:r>
            <a:r>
              <a:rPr lang="es-MX" sz="2400" spc="70" dirty="0"/>
              <a:t> </a:t>
            </a:r>
            <a:r>
              <a:rPr lang="es-MX" sz="2400" spc="-80" dirty="0"/>
              <a:t>el</a:t>
            </a:r>
            <a:r>
              <a:rPr lang="es-MX" sz="2400" spc="70" dirty="0"/>
              <a:t> </a:t>
            </a:r>
            <a:r>
              <a:rPr lang="es-MX" sz="2400" spc="-85" dirty="0"/>
              <a:t>aprendizaje</a:t>
            </a:r>
            <a:r>
              <a:rPr lang="es-MX" sz="2400" spc="75" dirty="0"/>
              <a:t> </a:t>
            </a:r>
            <a:r>
              <a:rPr lang="es-MX" sz="2400" spc="-125" dirty="0"/>
              <a:t>de</a:t>
            </a:r>
            <a:r>
              <a:rPr lang="es-MX" sz="2400" spc="70" dirty="0"/>
              <a:t> </a:t>
            </a:r>
            <a:r>
              <a:rPr lang="es-MX" sz="2400" spc="-85" dirty="0"/>
              <a:t>máquina</a:t>
            </a:r>
            <a:endParaRPr lang="es-CO" sz="2400" dirty="0"/>
          </a:p>
        </p:txBody>
      </p:sp>
      <p:sp>
        <p:nvSpPr>
          <p:cNvPr id="2" name="Google Shape;60;p19">
            <a:extLst>
              <a:ext uri="{FF2B5EF4-FFF2-40B4-BE49-F238E27FC236}">
                <a16:creationId xmlns:a16="http://schemas.microsoft.com/office/drawing/2014/main" id="{05869BFD-8A53-F9F9-17BD-CDD4275C8445}"/>
              </a:ext>
            </a:extLst>
          </p:cNvPr>
          <p:cNvSpPr txBox="1"/>
          <p:nvPr/>
        </p:nvSpPr>
        <p:spPr>
          <a:xfrm>
            <a:off x="333375" y="2107775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D</a:t>
            </a:r>
            <a:r>
              <a:rPr lang="es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2"/>
              </a:rPr>
              <a:t>jdmartinev@eafit.edu.co</a:t>
            </a:r>
            <a:endParaRPr lang="es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Paola Vallejo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Calibri"/>
                <a:cs typeface="Calibri"/>
                <a:sym typeface="Calibri"/>
                <a:hlinkClick r:id="rId2"/>
              </a:rPr>
              <a:t>pvallej3@</a:t>
            </a:r>
            <a:r>
              <a:rPr lang="es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2"/>
              </a:rPr>
              <a:t>eafit.edu.co</a:t>
            </a:r>
            <a:endParaRPr lang="es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9E35B788-8CAB-9211-E222-2E6018030F8C}"/>
              </a:ext>
            </a:extLst>
          </p:cNvPr>
          <p:cNvSpPr txBox="1">
            <a:spLocks/>
          </p:cNvSpPr>
          <p:nvPr/>
        </p:nvSpPr>
        <p:spPr>
          <a:xfrm>
            <a:off x="1161806" y="1216207"/>
            <a:ext cx="4777361" cy="51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25" b="1" i="0" u="none" strike="noStrike" kern="1200" cap="none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400" spc="-85" dirty="0">
                <a:solidFill>
                  <a:schemeClr val="bg1">
                    <a:lumMod val="95000"/>
                  </a:schemeClr>
                </a:solidFill>
              </a:rPr>
              <a:t>Proyecto Integrador 1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6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12354" y="1179574"/>
            <a:ext cx="3926204" cy="1096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14" dirty="0">
                <a:solidFill>
                  <a:srgbClr val="676767"/>
                </a:solidFill>
                <a:latin typeface="Arial MT"/>
                <a:cs typeface="Arial MT"/>
              </a:rPr>
              <a:t>¿Qué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5" dirty="0">
                <a:solidFill>
                  <a:srgbClr val="676767"/>
                </a:solidFill>
                <a:latin typeface="Arial MT"/>
                <a:cs typeface="Arial MT"/>
              </a:rPr>
              <a:t>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50" dirty="0">
                <a:solidFill>
                  <a:srgbClr val="676767"/>
                </a:solidFill>
              </a:rPr>
              <a:t>big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60" dirty="0">
                <a:solidFill>
                  <a:srgbClr val="676767"/>
                </a:solidFill>
              </a:rPr>
              <a:t>data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?</a:t>
            </a:r>
            <a:r>
              <a:rPr sz="1100" spc="1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¿qué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relación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tiene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con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Datos?</a:t>
            </a:r>
            <a:endParaRPr sz="1100" dirty="0">
              <a:latin typeface="Arial MT"/>
              <a:cs typeface="Arial MT"/>
            </a:endParaRPr>
          </a:p>
          <a:p>
            <a:pPr marL="12700">
              <a:spcBef>
                <a:spcPts val="885"/>
              </a:spcBef>
            </a:pP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¿La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Cienci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Dato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5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-12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cienci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40" dirty="0">
                <a:solidFill>
                  <a:srgbClr val="676767"/>
                </a:solidFill>
              </a:rPr>
              <a:t>bi</a:t>
            </a:r>
            <a:r>
              <a:rPr sz="1100" i="1" spc="-50" dirty="0">
                <a:solidFill>
                  <a:srgbClr val="676767"/>
                </a:solidFill>
              </a:rPr>
              <a:t>g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dat</a:t>
            </a:r>
            <a:r>
              <a:rPr sz="1100" i="1" spc="-30" dirty="0">
                <a:solidFill>
                  <a:srgbClr val="676767"/>
                </a:solidFill>
              </a:rPr>
              <a:t>a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?</a:t>
            </a:r>
            <a:endParaRPr sz="1100" dirty="0">
              <a:latin typeface="Arial MT"/>
              <a:cs typeface="Arial MT"/>
            </a:endParaRPr>
          </a:p>
          <a:p>
            <a:pPr marL="13335" marR="10795" indent="-1270">
              <a:lnSpc>
                <a:spcPct val="102600"/>
              </a:lnSpc>
              <a:spcBef>
                <a:spcPts val="850"/>
              </a:spcBef>
            </a:pP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¿Por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qué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cuando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big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data</a:t>
            </a:r>
            <a:r>
              <a:rPr sz="1100" i="1" spc="75" dirty="0">
                <a:solidFill>
                  <a:srgbClr val="676767"/>
                </a:solidFill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varias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disciplinas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(finanzas,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mercados,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astronomía,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tecnología)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cuando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habla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sólo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campo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desarrollo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software?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D3B47B6-BE4B-AB9E-243E-89193C19CEBD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</a:t>
            </a:r>
            <a:r>
              <a:rPr lang="es-CO" sz="1800" spc="-15" dirty="0">
                <a:solidFill>
                  <a:srgbClr val="FFFFFF"/>
                </a:solidFill>
                <a:latin typeface="Arial MT"/>
              </a:rPr>
              <a:t>Big data I</a:t>
            </a:r>
            <a:endParaRPr lang="es-MX" sz="1800" spc="-15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8819" y="914679"/>
            <a:ext cx="391287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i="1" spc="-50" dirty="0">
                <a:solidFill>
                  <a:srgbClr val="FF0000"/>
                </a:solidFill>
              </a:rPr>
              <a:t>big</a:t>
            </a:r>
            <a:r>
              <a:rPr sz="1100" i="1" spc="60" dirty="0">
                <a:solidFill>
                  <a:srgbClr val="FF0000"/>
                </a:solidFill>
              </a:rPr>
              <a:t> </a:t>
            </a:r>
            <a:r>
              <a:rPr sz="1100" i="1" spc="-50" dirty="0">
                <a:solidFill>
                  <a:srgbClr val="FF0000"/>
                </a:solidFill>
              </a:rPr>
              <a:t>data</a:t>
            </a:r>
            <a:r>
              <a:rPr sz="1100" i="1" spc="75" dirty="0">
                <a:solidFill>
                  <a:srgbClr val="FF0000"/>
                </a:solidFill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busca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recoger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gestionar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grandes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cantidades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para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819" y="1086751"/>
            <a:ext cx="39141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alimentar,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principalmente,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aplicaciones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web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55" dirty="0">
                <a:solidFill>
                  <a:srgbClr val="676767"/>
                </a:solidFill>
                <a:latin typeface="Lucida Sans Unicode"/>
                <a:cs typeface="Lucida Sans Unicode"/>
              </a:rPr>
              <a:t>⇒</a:t>
            </a:r>
            <a:r>
              <a:rPr sz="1100" spc="10" dirty="0">
                <a:solidFill>
                  <a:srgbClr val="676767"/>
                </a:solidFill>
                <a:latin typeface="Lucida Sans Unicode"/>
                <a:cs typeface="Lucida Sans Unicode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(debido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tamaños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420" y="1180997"/>
            <a:ext cx="3965575" cy="12744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spcBef>
                <a:spcPts val="700"/>
              </a:spcBef>
            </a:pP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almacenamiento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poder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cómputo)</a:t>
            </a:r>
            <a:endParaRPr sz="1100">
              <a:latin typeface="Arial MT"/>
              <a:cs typeface="Arial MT"/>
            </a:endParaRPr>
          </a:p>
          <a:p>
            <a:pPr marL="38100" marR="364490">
              <a:lnSpc>
                <a:spcPct val="102600"/>
              </a:lnSpc>
              <a:spcBef>
                <a:spcPts val="570"/>
              </a:spcBef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65" dirty="0">
                <a:solidFill>
                  <a:srgbClr val="0000FF"/>
                </a:solidFill>
                <a:latin typeface="Arial MT"/>
                <a:cs typeface="Arial MT"/>
              </a:rPr>
              <a:t>Ciencia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0000FF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Arial MT"/>
                <a:cs typeface="Arial MT"/>
              </a:rPr>
              <a:t>Datos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busca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crear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modelos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capturen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patrones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ocultos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(subyacentes)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sistemas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complejos</a:t>
            </a:r>
            <a:endParaRPr sz="1100">
              <a:latin typeface="Arial MT"/>
              <a:cs typeface="Arial MT"/>
            </a:endParaRPr>
          </a:p>
          <a:p>
            <a:pPr marL="38100" marR="30480">
              <a:lnSpc>
                <a:spcPct val="102600"/>
              </a:lnSpc>
              <a:spcBef>
                <a:spcPts val="565"/>
              </a:spcBef>
            </a:pP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Si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bien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dos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tienen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potencial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generar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valor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añadido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partir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datos,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 la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diferencia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3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podría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resumir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en: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45" dirty="0">
                <a:solidFill>
                  <a:srgbClr val="FF7F00"/>
                </a:solidFill>
              </a:rPr>
              <a:t>Collecting</a:t>
            </a:r>
            <a:r>
              <a:rPr sz="1100" i="1" spc="215" dirty="0">
                <a:solidFill>
                  <a:srgbClr val="FF7F00"/>
                </a:solidFill>
              </a:rPr>
              <a:t> </a:t>
            </a:r>
            <a:r>
              <a:rPr sz="1100" i="1" spc="-85" dirty="0">
                <a:solidFill>
                  <a:srgbClr val="FF7F00"/>
                </a:solidFill>
              </a:rPr>
              <a:t>Does</a:t>
            </a:r>
            <a:r>
              <a:rPr sz="1100" i="1" spc="135" dirty="0">
                <a:solidFill>
                  <a:srgbClr val="FF7F00"/>
                </a:solidFill>
              </a:rPr>
              <a:t> </a:t>
            </a:r>
            <a:r>
              <a:rPr sz="1100" i="1" spc="-15" dirty="0">
                <a:solidFill>
                  <a:srgbClr val="FF7F00"/>
                </a:solidFill>
              </a:rPr>
              <a:t>Not </a:t>
            </a:r>
            <a:r>
              <a:rPr sz="1100" i="1" spc="-295" dirty="0">
                <a:solidFill>
                  <a:srgbClr val="FF7F00"/>
                </a:solidFill>
              </a:rPr>
              <a:t> </a:t>
            </a:r>
            <a:r>
              <a:rPr sz="1100" i="1" spc="-70" dirty="0">
                <a:solidFill>
                  <a:srgbClr val="FF7F00"/>
                </a:solidFill>
              </a:rPr>
              <a:t>Mean</a:t>
            </a:r>
            <a:r>
              <a:rPr sz="1100" i="1" spc="45" dirty="0">
                <a:solidFill>
                  <a:srgbClr val="FF7F00"/>
                </a:solidFill>
              </a:rPr>
              <a:t> </a:t>
            </a:r>
            <a:r>
              <a:rPr sz="1100" i="1" spc="-60" dirty="0">
                <a:solidFill>
                  <a:srgbClr val="FF7F00"/>
                </a:solidFill>
              </a:rPr>
              <a:t>Discovering</a:t>
            </a:r>
            <a:r>
              <a:rPr sz="1100" i="1" spc="-190" dirty="0">
                <a:solidFill>
                  <a:srgbClr val="FF7F00"/>
                </a:solidFill>
              </a:rPr>
              <a:t> </a:t>
            </a:r>
            <a:r>
              <a:rPr sz="1200" spc="-37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2</a:t>
            </a:r>
            <a:endParaRPr sz="1200" baseline="2777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1519" y="2972219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8048" y="2991547"/>
            <a:ext cx="3924935" cy="2539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>
              <a:lnSpc>
                <a:spcPts val="955"/>
              </a:lnSpc>
              <a:spcBef>
                <a:spcPts val="95"/>
              </a:spcBef>
            </a:pPr>
            <a:r>
              <a:rPr sz="900" spc="30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2</a:t>
            </a:r>
            <a:r>
              <a:rPr sz="800" spc="20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http:</a:t>
            </a:r>
            <a:endParaRPr sz="800">
              <a:latin typeface="SimSun"/>
              <a:cs typeface="SimSun"/>
            </a:endParaRPr>
          </a:p>
          <a:p>
            <a:pPr marL="38100">
              <a:lnSpc>
                <a:spcPts val="955"/>
              </a:lnSpc>
            </a:pPr>
            <a:r>
              <a:rPr sz="800" spc="25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//www.kdnuggets.com/2015/07/data-science-big-data-different-beasts.html</a:t>
            </a:r>
            <a:endParaRPr sz="800">
              <a:latin typeface="SimSun"/>
              <a:cs typeface="SimSun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4157756-E654-FF59-EBF0-872F8BD4065A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</a:t>
            </a:r>
            <a:r>
              <a:rPr lang="es-CO" sz="1800" spc="-15" dirty="0">
                <a:solidFill>
                  <a:srgbClr val="FFFFFF"/>
                </a:solidFill>
                <a:latin typeface="Arial MT"/>
              </a:rPr>
              <a:t>Big data II</a:t>
            </a:r>
            <a:endParaRPr lang="es-MX" sz="1800" spc="-15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18820" y="826538"/>
            <a:ext cx="3668395" cy="107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7930">
              <a:spcBef>
                <a:spcPts val="95"/>
              </a:spcBef>
            </a:pPr>
            <a:r>
              <a:rPr sz="1200" i="1" spc="-15" dirty="0">
                <a:solidFill>
                  <a:srgbClr val="676767"/>
                </a:solidFill>
                <a:latin typeface="Times New Roman"/>
                <a:cs typeface="Times New Roman"/>
              </a:rPr>
              <a:t>Big</a:t>
            </a:r>
            <a:r>
              <a:rPr sz="1200" i="1" spc="75" dirty="0">
                <a:solidFill>
                  <a:srgbClr val="676767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676767"/>
                </a:solidFill>
                <a:latin typeface="Times New Roman"/>
                <a:cs typeface="Times New Roman"/>
              </a:rPr>
              <a:t>data</a:t>
            </a:r>
            <a:r>
              <a:rPr sz="1200" i="1" spc="80" dirty="0">
                <a:solidFill>
                  <a:srgbClr val="676767"/>
                </a:solidFill>
                <a:latin typeface="Times New Roman"/>
                <a:cs typeface="Times New Roman"/>
              </a:rPr>
              <a:t> </a:t>
            </a:r>
            <a:r>
              <a:rPr sz="1200" i="1" spc="-5" dirty="0">
                <a:solidFill>
                  <a:srgbClr val="676767"/>
                </a:solidFill>
                <a:latin typeface="Times New Roman"/>
                <a:cs typeface="Times New Roman"/>
              </a:rPr>
              <a:t>vs.</a:t>
            </a:r>
            <a:r>
              <a:rPr sz="1200" i="1" spc="200" dirty="0">
                <a:solidFill>
                  <a:srgbClr val="676767"/>
                </a:solidFill>
                <a:latin typeface="Times New Roman"/>
                <a:cs typeface="Times New Roman"/>
              </a:rPr>
              <a:t> </a:t>
            </a:r>
            <a:r>
              <a:rPr sz="1200" i="1" spc="-15" dirty="0">
                <a:solidFill>
                  <a:srgbClr val="676767"/>
                </a:solidFill>
                <a:latin typeface="Times New Roman"/>
                <a:cs typeface="Times New Roman"/>
              </a:rPr>
              <a:t>Small</a:t>
            </a:r>
            <a:r>
              <a:rPr sz="1200" i="1" spc="80" dirty="0">
                <a:solidFill>
                  <a:srgbClr val="676767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676767"/>
                </a:solidFill>
                <a:latin typeface="Times New Roman"/>
                <a:cs typeface="Times New Roman"/>
              </a:rPr>
              <a:t>data</a:t>
            </a:r>
            <a:endParaRPr sz="1200" dirty="0">
              <a:latin typeface="Times New Roman"/>
              <a:cs typeface="Times New Roman"/>
            </a:endParaRPr>
          </a:p>
          <a:p>
            <a:pPr marL="12700" marR="317500">
              <a:lnSpc>
                <a:spcPct val="102600"/>
              </a:lnSpc>
              <a:spcBef>
                <a:spcPts val="875"/>
              </a:spcBef>
            </a:pP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Si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bien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no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hay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cómo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cuantificarlo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cierta,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conservadores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hablan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big</a:t>
            </a:r>
            <a:r>
              <a:rPr sz="1100" i="1" spc="65" dirty="0">
                <a:solidFill>
                  <a:srgbClr val="676767"/>
                </a:solidFill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data</a:t>
            </a:r>
            <a:r>
              <a:rPr sz="1100" i="1" spc="75" dirty="0">
                <a:solidFill>
                  <a:srgbClr val="676767"/>
                </a:solidFill>
              </a:rPr>
              <a:t> </a:t>
            </a:r>
            <a:r>
              <a:rPr sz="1100" spc="55" dirty="0">
                <a:solidFill>
                  <a:srgbClr val="676767"/>
                </a:solidFill>
                <a:latin typeface="Lucida Sans Unicode"/>
                <a:cs typeface="Lucida Sans Unicode"/>
              </a:rPr>
              <a:t>⇒</a:t>
            </a:r>
            <a:r>
              <a:rPr sz="1100" spc="20" dirty="0">
                <a:solidFill>
                  <a:srgbClr val="676767"/>
                </a:solidFill>
                <a:latin typeface="Lucida Sans Unicode"/>
                <a:cs typeface="Lucida Sans Unicode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petabytes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o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exabytes</a:t>
            </a:r>
            <a:endParaRPr sz="1100" dirty="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570"/>
              </a:spcBef>
            </a:pP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Procesar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cantidades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información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estas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escalas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es</a:t>
            </a:r>
            <a:r>
              <a:rPr sz="1100" spc="-114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costoso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requiere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esfuerzo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considerable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420" y="1958060"/>
            <a:ext cx="382714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Hoy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día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55" dirty="0">
                <a:solidFill>
                  <a:srgbClr val="968D00"/>
                </a:solidFill>
              </a:rPr>
              <a:t>Small</a:t>
            </a:r>
            <a:r>
              <a:rPr sz="1100" i="1" spc="60" dirty="0">
                <a:solidFill>
                  <a:srgbClr val="968D00"/>
                </a:solidFill>
              </a:rPr>
              <a:t> </a:t>
            </a:r>
            <a:r>
              <a:rPr sz="1100" i="1" spc="-40" dirty="0">
                <a:solidFill>
                  <a:srgbClr val="968D00"/>
                </a:solidFill>
              </a:rPr>
              <a:t>data</a:t>
            </a:r>
            <a:r>
              <a:rPr sz="1200" spc="-60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3</a:t>
            </a:r>
            <a:r>
              <a:rPr sz="1200" spc="300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 </a:t>
            </a:r>
            <a:r>
              <a:rPr sz="1100" spc="55" dirty="0">
                <a:solidFill>
                  <a:srgbClr val="676767"/>
                </a:solidFill>
                <a:latin typeface="Lucida Sans Unicode"/>
                <a:cs typeface="Lucida Sans Unicode"/>
              </a:rPr>
              <a:t>⇒</a:t>
            </a:r>
            <a:r>
              <a:rPr sz="1100" spc="15" dirty="0">
                <a:solidFill>
                  <a:srgbClr val="676767"/>
                </a:solidFill>
                <a:latin typeface="Lucida Sans Unicode"/>
                <a:cs typeface="Lucida Sans Unicode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cantidades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información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820" y="2052330"/>
            <a:ext cx="3846829" cy="685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</a:pP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maximizan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relación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costo-beneficio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570"/>
              </a:spcBef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comparación,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representan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pequeñas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fracciones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podría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representar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big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45" dirty="0">
                <a:solidFill>
                  <a:srgbClr val="676767"/>
                </a:solidFill>
              </a:rPr>
              <a:t>data</a:t>
            </a:r>
            <a:endParaRPr sz="1100"/>
          </a:p>
        </p:txBody>
      </p:sp>
      <p:sp>
        <p:nvSpPr>
          <p:cNvPr id="7" name="object 7"/>
          <p:cNvSpPr/>
          <p:nvPr/>
        </p:nvSpPr>
        <p:spPr>
          <a:xfrm>
            <a:off x="1131519" y="2972219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8047" y="2991547"/>
            <a:ext cx="3728720" cy="2539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>
              <a:lnSpc>
                <a:spcPts val="955"/>
              </a:lnSpc>
              <a:spcBef>
                <a:spcPts val="95"/>
              </a:spcBef>
            </a:pPr>
            <a:r>
              <a:rPr sz="900" spc="30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3</a:t>
            </a:r>
            <a:r>
              <a:rPr sz="800" spc="20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https:</a:t>
            </a:r>
            <a:endParaRPr sz="800">
              <a:latin typeface="SimSun"/>
              <a:cs typeface="SimSun"/>
            </a:endParaRPr>
          </a:p>
          <a:p>
            <a:pPr marL="38100">
              <a:lnSpc>
                <a:spcPts val="955"/>
              </a:lnSpc>
            </a:pPr>
            <a:r>
              <a:rPr sz="800" spc="25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//www.bbvaopenmind.com/en/small-data-vs-big-data-back-to-the-basics</a:t>
            </a:r>
            <a:endParaRPr sz="800">
              <a:latin typeface="SimSun"/>
              <a:cs typeface="SimSun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8A65FA2-F77F-D233-9156-C906B6CD42A4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</a:t>
            </a:r>
            <a:r>
              <a:rPr lang="es-CO" sz="1800" spc="-15" dirty="0">
                <a:solidFill>
                  <a:srgbClr val="FFFFFF"/>
                </a:solidFill>
                <a:latin typeface="Arial MT"/>
              </a:rPr>
              <a:t>Big data III</a:t>
            </a:r>
            <a:endParaRPr lang="es-MX" sz="1800" spc="-15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131763"/>
            <a:ext cx="6153150" cy="298928"/>
          </a:xfrm>
          <a:prstGeom prst="rect">
            <a:avLst/>
          </a:prstGeom>
        </p:spPr>
        <p:txBody>
          <a:bodyPr spcFirstLastPara="1" vert="horz" wrap="square" lIns="0" tIns="2540" rIns="0" bIns="0" rtlCol="0" anchor="t" anchorCtr="0">
            <a:spAutoFit/>
          </a:bodyPr>
          <a:lstStyle/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Esquema general aplicaciones  en Ciencia de los datos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330" y="1007452"/>
            <a:ext cx="3110403" cy="189905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8886" y="1295679"/>
            <a:ext cx="3967479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 marR="30480" indent="-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Algunos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investigadores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concuerdan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haber</a:t>
            </a:r>
            <a:r>
              <a:rPr sz="1100" spc="1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aplicado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Datos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al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monitoreo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estado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1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1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desgaste</a:t>
            </a:r>
            <a:r>
              <a:rPr sz="1100" spc="12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4" dirty="0">
                <a:solidFill>
                  <a:srgbClr val="676767"/>
                </a:solidFill>
                <a:latin typeface="Arial MT"/>
                <a:cs typeface="Arial MT"/>
              </a:rPr>
              <a:t>sensores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actuadores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habrían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podido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evitar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desastres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los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Deepwater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Horizon,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Exxon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Valdez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Fukushima</a:t>
            </a:r>
            <a:r>
              <a:rPr sz="1200" spc="-97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4</a:t>
            </a:r>
            <a:endParaRPr sz="1200" baseline="277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1519" y="30924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3148" y="3111753"/>
            <a:ext cx="292290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900" spc="30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4</a:t>
            </a:r>
            <a:r>
              <a:rPr sz="800" spc="20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http://www.mastersindatascience.org/industry/energy/</a:t>
            </a:r>
            <a:endParaRPr sz="800">
              <a:latin typeface="SimSun"/>
              <a:cs typeface="SimSu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41747B9-C9B0-F157-A782-2BFA287BE2B6}"/>
              </a:ext>
            </a:extLst>
          </p:cNvPr>
          <p:cNvSpPr txBox="1">
            <a:spLocks/>
          </p:cNvSpPr>
          <p:nvPr/>
        </p:nvSpPr>
        <p:spPr>
          <a:xfrm>
            <a:off x="0" y="131763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CO" sz="1800" spc="-15" dirty="0">
                <a:solidFill>
                  <a:srgbClr val="FFFFFF"/>
                </a:solidFill>
                <a:latin typeface="Arial MT"/>
              </a:rPr>
              <a:t>     En Ingeniería</a:t>
            </a:r>
            <a:endParaRPr lang="es-MX" sz="1800" spc="-15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42975" y="968375"/>
            <a:ext cx="4218940" cy="169963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3749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inteligencia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negocios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(</a:t>
            </a:r>
            <a:r>
              <a:rPr sz="1100" i="1" spc="-70" dirty="0">
                <a:solidFill>
                  <a:srgbClr val="FF0000"/>
                </a:solidFill>
              </a:rPr>
              <a:t>Business</a:t>
            </a:r>
            <a:r>
              <a:rPr sz="1100" i="1" spc="60" dirty="0">
                <a:solidFill>
                  <a:srgbClr val="FF0000"/>
                </a:solidFill>
              </a:rPr>
              <a:t> </a:t>
            </a:r>
            <a:r>
              <a:rPr sz="1100" i="1" spc="-35" dirty="0">
                <a:solidFill>
                  <a:srgbClr val="FF0000"/>
                </a:solidFill>
              </a:rPr>
              <a:t>Intelligence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)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ha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abierto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campo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disciplina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encargada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involucrar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análisis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cuantitativo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toma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decisiones.</a:t>
            </a:r>
            <a:endParaRPr sz="1100" dirty="0">
              <a:latin typeface="Arial MT"/>
              <a:cs typeface="Arial MT"/>
            </a:endParaRPr>
          </a:p>
          <a:p>
            <a:pPr>
              <a:spcBef>
                <a:spcPts val="20"/>
              </a:spcBef>
            </a:pPr>
            <a:endParaRPr sz="1000" dirty="0">
              <a:latin typeface="Arial MT"/>
              <a:cs typeface="Arial MT"/>
            </a:endParaRPr>
          </a:p>
          <a:p>
            <a:pPr marL="12700"/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Ejemplos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:</a:t>
            </a:r>
            <a:endParaRPr lang="es-MX" sz="1100" dirty="0">
              <a:latin typeface="Arial MT"/>
              <a:cs typeface="Arial MT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Tarjetas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fidelización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clientes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676767"/>
                </a:solidFill>
                <a:latin typeface="Arial MT"/>
                <a:cs typeface="Arial MT"/>
              </a:rPr>
              <a:t>(por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medio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éstas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0" dirty="0">
                <a:solidFill>
                  <a:srgbClr val="676767"/>
                </a:solidFill>
                <a:latin typeface="Arial MT"/>
                <a:cs typeface="Arial MT"/>
              </a:rPr>
              <a:t>se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obtienen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edad,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género,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ubicación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geográfica,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entre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0" dirty="0" err="1">
                <a:solidFill>
                  <a:srgbClr val="676767"/>
                </a:solidFill>
                <a:latin typeface="Arial MT"/>
                <a:cs typeface="Arial MT"/>
              </a:rPr>
              <a:t>otros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)</a:t>
            </a:r>
            <a:endParaRPr lang="es-MX" sz="1100" dirty="0">
              <a:latin typeface="Arial MT"/>
              <a:cs typeface="Arial MT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sz="1100" spc="-75" dirty="0" err="1">
                <a:solidFill>
                  <a:srgbClr val="676767"/>
                </a:solidFill>
                <a:latin typeface="Arial MT"/>
                <a:cs typeface="Arial MT"/>
              </a:rPr>
              <a:t>Segmentación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mercados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regionales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(hacer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4" dirty="0">
                <a:solidFill>
                  <a:srgbClr val="676767"/>
                </a:solidFill>
                <a:latin typeface="Arial MT"/>
                <a:cs typeface="Arial MT"/>
              </a:rPr>
              <a:t>más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inversiones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en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publicidad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dependiendo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artículos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vendidos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 err="1">
                <a:solidFill>
                  <a:srgbClr val="676767"/>
                </a:solidFill>
                <a:latin typeface="Arial MT"/>
                <a:cs typeface="Arial MT"/>
              </a:rPr>
              <a:t>por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regiones</a:t>
            </a:r>
            <a:r>
              <a:rPr lang="es-CO" sz="1100" spc="-60" dirty="0">
                <a:solidFill>
                  <a:srgbClr val="676767"/>
                </a:solidFill>
                <a:latin typeface="Arial MT"/>
                <a:cs typeface="Arial MT"/>
              </a:rPr>
              <a:t>)</a:t>
            </a:r>
            <a:endParaRPr lang="es-MX" sz="1100" dirty="0">
              <a:latin typeface="Arial MT"/>
              <a:cs typeface="Arial MT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es-MX" sz="1100" spc="-45" dirty="0">
                <a:solidFill>
                  <a:srgbClr val="676767"/>
                </a:solidFill>
                <a:latin typeface="Arial MT"/>
                <a:cs typeface="Arial MT"/>
              </a:rPr>
              <a:t>Mejorar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50" dirty="0">
                <a:solidFill>
                  <a:srgbClr val="676767"/>
                </a:solidFill>
                <a:latin typeface="Arial MT"/>
                <a:cs typeface="Arial MT"/>
              </a:rPr>
              <a:t>logística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85" dirty="0">
                <a:solidFill>
                  <a:srgbClr val="676767"/>
                </a:solidFill>
                <a:latin typeface="Arial MT"/>
                <a:cs typeface="Arial MT"/>
              </a:rPr>
              <a:t>canales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35" dirty="0">
                <a:solidFill>
                  <a:srgbClr val="676767"/>
                </a:solidFill>
                <a:latin typeface="Arial MT"/>
                <a:cs typeface="Arial MT"/>
              </a:rPr>
              <a:t>distribución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90" dirty="0">
                <a:solidFill>
                  <a:srgbClr val="676767"/>
                </a:solidFill>
                <a:latin typeface="Arial MT"/>
                <a:cs typeface="Arial MT"/>
              </a:rPr>
              <a:t>bienes</a:t>
            </a:r>
            <a:r>
              <a:rPr lang="es-MX"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lang="es-MX"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70" dirty="0">
                <a:solidFill>
                  <a:srgbClr val="676767"/>
                </a:solidFill>
                <a:latin typeface="Arial MT"/>
                <a:cs typeface="Arial MT"/>
              </a:rPr>
              <a:t>servicios</a:t>
            </a:r>
            <a:endParaRPr lang="es-MX" sz="1100" dirty="0">
              <a:latin typeface="Arial MT"/>
              <a:cs typeface="Arial MT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93A4372-7D13-2678-5E06-CADEBB8B160F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En la Inteligencia de Negocios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3419" y="874889"/>
            <a:ext cx="3274060" cy="412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4100"/>
              </a:lnSpc>
              <a:spcBef>
                <a:spcPts val="100"/>
              </a:spcBef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Desarrollo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sistemas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recomendación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personalizada.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Generación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perfiles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usuario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(caso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Netflix)</a:t>
            </a:r>
            <a:r>
              <a:rPr sz="1200" spc="-22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5</a:t>
            </a:r>
            <a:endParaRPr sz="1200" baseline="27777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782" y="1502926"/>
            <a:ext cx="2721586" cy="134910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31519" y="30924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3148" y="3099099"/>
            <a:ext cx="269303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900" spc="-52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5</a:t>
            </a:r>
            <a:r>
              <a:rPr sz="900" spc="-35" dirty="0">
                <a:solidFill>
                  <a:srgbClr val="676767"/>
                </a:solidFill>
                <a:latin typeface="Arial MT"/>
                <a:cs typeface="Arial MT"/>
              </a:rPr>
              <a:t>Maheshwari</a:t>
            </a:r>
            <a:r>
              <a:rPr sz="9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676767"/>
                </a:solidFill>
                <a:latin typeface="Arial MT"/>
                <a:cs typeface="Arial MT"/>
              </a:rPr>
              <a:t>A.,</a:t>
            </a:r>
            <a:r>
              <a:rPr sz="9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900" i="1" spc="-10" dirty="0">
                <a:solidFill>
                  <a:srgbClr val="676767"/>
                </a:solidFill>
              </a:rPr>
              <a:t>Data</a:t>
            </a:r>
            <a:r>
              <a:rPr sz="900" i="1" spc="50" dirty="0">
                <a:solidFill>
                  <a:srgbClr val="676767"/>
                </a:solidFill>
              </a:rPr>
              <a:t> </a:t>
            </a:r>
            <a:r>
              <a:rPr sz="900" i="1" spc="-25" dirty="0">
                <a:solidFill>
                  <a:srgbClr val="676767"/>
                </a:solidFill>
              </a:rPr>
              <a:t>analytics</a:t>
            </a:r>
            <a:r>
              <a:rPr sz="900" i="1" spc="55" dirty="0">
                <a:solidFill>
                  <a:srgbClr val="676767"/>
                </a:solidFill>
              </a:rPr>
              <a:t> </a:t>
            </a:r>
            <a:r>
              <a:rPr sz="900" i="1" spc="-50" dirty="0">
                <a:solidFill>
                  <a:srgbClr val="676767"/>
                </a:solidFill>
              </a:rPr>
              <a:t>made</a:t>
            </a:r>
            <a:r>
              <a:rPr sz="900" i="1" spc="50" dirty="0">
                <a:solidFill>
                  <a:srgbClr val="676767"/>
                </a:solidFill>
              </a:rPr>
              <a:t> </a:t>
            </a:r>
            <a:r>
              <a:rPr sz="900" i="1" spc="-45" dirty="0">
                <a:solidFill>
                  <a:srgbClr val="676767"/>
                </a:solidFill>
              </a:rPr>
              <a:t>accesible</a:t>
            </a:r>
            <a:r>
              <a:rPr sz="900" spc="-45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9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900" spc="-45" dirty="0">
                <a:solidFill>
                  <a:srgbClr val="676767"/>
                </a:solidFill>
                <a:latin typeface="Arial MT"/>
                <a:cs typeface="Arial MT"/>
              </a:rPr>
              <a:t>2014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8466234-C7BC-530F-E6B3-706E410C7528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En sistemas de recomendación  (</a:t>
            </a:r>
            <a:r>
              <a:rPr lang="es-MX" sz="1800" spc="-15" dirty="0" err="1">
                <a:solidFill>
                  <a:srgbClr val="FFFFFF"/>
                </a:solidFill>
                <a:latin typeface="Arial MT"/>
              </a:rPr>
              <a:t>Association</a:t>
            </a: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Rules</a:t>
            </a:r>
            <a:r>
              <a:rPr lang="es-MX" sz="1800" spc="-65" dirty="0">
                <a:solidFill>
                  <a:srgbClr val="FFFFFF"/>
                </a:solidFill>
                <a:latin typeface="Arial MT"/>
              </a:rPr>
              <a:t>)</a:t>
            </a:r>
            <a:endParaRPr lang="es-MX" sz="1800" spc="-15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18819" y="843228"/>
            <a:ext cx="3259454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Portales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noticias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676767"/>
                </a:solidFill>
                <a:latin typeface="SimSun"/>
                <a:cs typeface="SimSun"/>
                <a:hlinkClick r:id="rId2"/>
              </a:rPr>
              <a:t>https://news.google.com/</a:t>
            </a:r>
            <a:endParaRPr sz="1100">
              <a:latin typeface="SimSun"/>
              <a:cs typeface="SimSu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8775" y="1273175"/>
            <a:ext cx="3110386" cy="1500920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0CD2ADCA-2AC5-478B-8AAA-476496E50E78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En minería de datos - (data </a:t>
            </a:r>
            <a:r>
              <a:rPr lang="es-MX" sz="1800" spc="-15" dirty="0" err="1">
                <a:solidFill>
                  <a:srgbClr val="FFFFFF"/>
                </a:solidFill>
                <a:latin typeface="Arial MT"/>
              </a:rPr>
              <a:t>mining</a:t>
            </a: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) 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4400" y="1044575"/>
            <a:ext cx="4267200" cy="188788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9230" marR="889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últimos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años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ha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habido un </a:t>
            </a:r>
            <a:r>
              <a:rPr sz="1100" i="1" spc="-55" dirty="0">
                <a:solidFill>
                  <a:srgbClr val="676767"/>
                </a:solidFill>
              </a:rPr>
              <a:t>boom</a:t>
            </a:r>
            <a:r>
              <a:rPr sz="1100" i="1" spc="-50" dirty="0">
                <a:solidFill>
                  <a:srgbClr val="676767"/>
                </a:solidFill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relacionado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el </a:t>
            </a:r>
            <a:r>
              <a:rPr sz="1100" i="1" spc="-45" dirty="0">
                <a:solidFill>
                  <a:srgbClr val="FF0000"/>
                </a:solidFill>
              </a:rPr>
              <a:t>big </a:t>
            </a:r>
            <a:r>
              <a:rPr sz="1100" i="1" spc="-295" dirty="0">
                <a:solidFill>
                  <a:srgbClr val="FF0000"/>
                </a:solidFill>
              </a:rPr>
              <a:t> </a:t>
            </a:r>
            <a:r>
              <a:rPr sz="1100" i="1" spc="-45" dirty="0">
                <a:solidFill>
                  <a:srgbClr val="FF0000"/>
                </a:solidFill>
              </a:rPr>
              <a:t>data</a:t>
            </a:r>
            <a:r>
              <a:rPr sz="1100" i="1" spc="65" dirty="0">
                <a:solidFill>
                  <a:srgbClr val="FF0000"/>
                </a:solidFill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0000FF"/>
                </a:solidFill>
                <a:latin typeface="Arial MT"/>
                <a:cs typeface="Arial MT"/>
              </a:rPr>
              <a:t>Ciencia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0000FF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Arial MT"/>
                <a:cs typeface="Arial MT"/>
              </a:rPr>
              <a:t>Datos</a:t>
            </a:r>
            <a:endParaRPr sz="1100" dirty="0">
              <a:latin typeface="Arial MT"/>
              <a:cs typeface="Arial MT"/>
            </a:endParaRPr>
          </a:p>
          <a:p>
            <a:pPr marL="184150" marR="403225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fuentes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han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multiplicado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diversificado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676767"/>
                </a:solidFill>
                <a:latin typeface="Arial MT"/>
                <a:cs typeface="Arial MT"/>
              </a:rPr>
              <a:t>(Internet,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dispositivos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móviles,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sensores,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transacciones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comerciales,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676767"/>
                </a:solidFill>
                <a:latin typeface="Arial MT"/>
                <a:cs typeface="Arial MT"/>
              </a:rPr>
              <a:t>etc.)</a:t>
            </a:r>
            <a:endParaRPr sz="1100" dirty="0">
              <a:latin typeface="Arial MT"/>
              <a:cs typeface="Arial MT"/>
            </a:endParaRPr>
          </a:p>
          <a:p>
            <a:pPr marL="189230" indent="-171450">
              <a:spcBef>
                <a:spcPts val="334"/>
              </a:spcBef>
              <a:buFont typeface="Arial" panose="020B0604020202020204" pitchFamily="34" charset="0"/>
              <a:buChar char="•"/>
            </a:pP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ha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reducido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costos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obtenció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endParaRPr sz="1100" dirty="0">
              <a:latin typeface="Arial MT"/>
              <a:cs typeface="Arial MT"/>
            </a:endParaRPr>
          </a:p>
          <a:p>
            <a:pPr marL="189230" marR="5080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Estamos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experimentando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cambio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paradigma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forma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analizan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extrae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información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ellos</a:t>
            </a:r>
            <a:endParaRPr sz="1100" dirty="0">
              <a:latin typeface="Arial MT"/>
              <a:cs typeface="Arial MT"/>
            </a:endParaRPr>
          </a:p>
          <a:p>
            <a:pPr marL="189230" marR="269240" indent="-171450">
              <a:lnSpc>
                <a:spcPct val="102600"/>
              </a:lnSpc>
              <a:spcBef>
                <a:spcPts val="295"/>
              </a:spcBef>
              <a:buFont typeface="Arial" panose="020B0604020202020204" pitchFamily="34" charset="0"/>
              <a:buChar char="•"/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0000FF"/>
                </a:solidFill>
                <a:latin typeface="Arial MT"/>
                <a:cs typeface="Arial MT"/>
              </a:rPr>
              <a:t>Cienci</a:t>
            </a:r>
            <a:r>
              <a:rPr sz="1100" spc="-75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0000FF"/>
                </a:solidFill>
                <a:latin typeface="Arial MT"/>
                <a:cs typeface="Arial MT"/>
              </a:rPr>
              <a:t>d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</a:rPr>
              <a:t>e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0000FF"/>
                </a:solidFill>
                <a:latin typeface="Arial MT"/>
                <a:cs typeface="Arial MT"/>
              </a:rPr>
              <a:t>lo</a:t>
            </a:r>
            <a:r>
              <a:rPr sz="1100" spc="-80" dirty="0">
                <a:solidFill>
                  <a:srgbClr val="0000FF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Arial MT"/>
                <a:cs typeface="Arial MT"/>
              </a:rPr>
              <a:t>Dato</a:t>
            </a:r>
            <a:r>
              <a:rPr sz="1100" spc="-45" dirty="0">
                <a:solidFill>
                  <a:srgbClr val="0000FF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145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-12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25" dirty="0">
                <a:solidFill>
                  <a:srgbClr val="676767"/>
                </a:solidFill>
                <a:latin typeface="Arial MT"/>
                <a:cs typeface="Arial MT"/>
              </a:rPr>
              <a:t>á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rea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aún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p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expl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o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r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con 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grandísimas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capacidades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expansión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desarrollo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5D2CECF-C239-B20D-F68B-91C0A3F7A9C7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El boom de la ciencia de datos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3419" y="663575"/>
            <a:ext cx="239776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acuerdo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al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Harvard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Business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Review</a:t>
            </a:r>
            <a:r>
              <a:rPr sz="1200" spc="-104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6</a:t>
            </a:r>
            <a:endParaRPr sz="1200" baseline="27777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128" y="941360"/>
            <a:ext cx="2332751" cy="9202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3420" y="1996339"/>
            <a:ext cx="3961129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acuerdo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3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75" dirty="0">
                <a:solidFill>
                  <a:srgbClr val="676767"/>
                </a:solidFill>
              </a:rPr>
              <a:t>School</a:t>
            </a:r>
            <a:r>
              <a:rPr sz="1100" i="1" spc="35" dirty="0">
                <a:solidFill>
                  <a:srgbClr val="676767"/>
                </a:solidFill>
              </a:rPr>
              <a:t> </a:t>
            </a:r>
            <a:r>
              <a:rPr sz="1100" i="1" spc="-35" dirty="0">
                <a:solidFill>
                  <a:srgbClr val="676767"/>
                </a:solidFill>
              </a:rPr>
              <a:t>of</a:t>
            </a:r>
            <a:r>
              <a:rPr sz="1100" i="1" spc="30" dirty="0">
                <a:solidFill>
                  <a:srgbClr val="676767"/>
                </a:solidFill>
              </a:rPr>
              <a:t> </a:t>
            </a:r>
            <a:r>
              <a:rPr sz="1100" i="1" spc="-40" dirty="0">
                <a:solidFill>
                  <a:srgbClr val="676767"/>
                </a:solidFill>
              </a:rPr>
              <a:t>Information</a:t>
            </a:r>
            <a:r>
              <a:rPr sz="1100" i="1" spc="50" dirty="0">
                <a:solidFill>
                  <a:srgbClr val="676767"/>
                </a:solidFill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3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Universidad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Berkeley</a:t>
            </a:r>
            <a:r>
              <a:rPr sz="1200" spc="-112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7</a:t>
            </a:r>
            <a:endParaRPr sz="1200" baseline="27777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9152" y="2301039"/>
            <a:ext cx="2332786" cy="59148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31519" y="303594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53147" y="3042624"/>
            <a:ext cx="3755390" cy="2832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800"/>
              </a:lnSpc>
              <a:spcBef>
                <a:spcPts val="75"/>
              </a:spcBef>
            </a:pPr>
            <a:r>
              <a:rPr sz="900" spc="-7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6</a:t>
            </a:r>
            <a:r>
              <a:rPr sz="900" spc="-5" dirty="0">
                <a:solidFill>
                  <a:srgbClr val="676767"/>
                </a:solidFill>
                <a:latin typeface="Arial MT"/>
                <a:cs typeface="Arial MT"/>
              </a:rPr>
              <a:t>https://hbr.org/2012/10/data-scientist-the-sexiest-job-of-the-21st-century </a:t>
            </a:r>
            <a:r>
              <a:rPr sz="90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900" spc="-15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7</a:t>
            </a:r>
            <a:r>
              <a:rPr sz="900" spc="-10" dirty="0">
                <a:solidFill>
                  <a:srgbClr val="676767"/>
                </a:solidFill>
                <a:latin typeface="Arial MT"/>
                <a:cs typeface="Arial MT"/>
              </a:rPr>
              <a:t>https://datascience.berkeley.edu/about/what-is-data-science/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1815C70-45AA-B5F2-0BCE-2D876049D8DE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El boom de la ciencia de datos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7145" rIns="0" bIns="0" rtlCol="0" anchor="t" anchorCtr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-75" dirty="0"/>
              <a:t>Contenido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6775" y="1120775"/>
            <a:ext cx="2630666" cy="1819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r>
              <a:rPr lang="es-MX" sz="1100" dirty="0">
                <a:solidFill>
                  <a:schemeClr val="bg1"/>
                </a:solidFill>
                <a:latin typeface="Arial MT"/>
                <a:cs typeface="Arial MT"/>
              </a:rPr>
              <a:t>Datos e información</a:t>
            </a: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endParaRPr lang="es-MX" sz="11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r>
              <a:rPr lang="es-MX" sz="1100" dirty="0">
                <a:solidFill>
                  <a:schemeClr val="bg1"/>
                </a:solidFill>
                <a:latin typeface="Arial MT"/>
                <a:cs typeface="Arial MT"/>
              </a:rPr>
              <a:t>Ciencia de datos</a:t>
            </a: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endParaRPr lang="es-MX" sz="11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r>
              <a:rPr lang="es-MX" sz="1100" dirty="0">
                <a:solidFill>
                  <a:schemeClr val="bg1"/>
                </a:solidFill>
                <a:latin typeface="Arial MT"/>
                <a:cs typeface="Arial MT"/>
              </a:rPr>
              <a:t>Perfil del científico de datos</a:t>
            </a: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endParaRPr lang="es-MX" sz="11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r>
              <a:rPr lang="es-MX" sz="1100" dirty="0">
                <a:solidFill>
                  <a:schemeClr val="bg1"/>
                </a:solidFill>
                <a:latin typeface="Arial MT"/>
                <a:cs typeface="Arial MT"/>
              </a:rPr>
              <a:t>Aprendizaje de máquina</a:t>
            </a: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endParaRPr lang="es-MX" sz="11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40665" indent="-228600">
              <a:spcBef>
                <a:spcPts val="90"/>
              </a:spcBef>
              <a:buClr>
                <a:srgbClr val="FFFFFF"/>
              </a:buClr>
              <a:buSzPct val="90909"/>
              <a:buFont typeface="+mj-lt"/>
              <a:buAutoNum type="arabicPeriod"/>
              <a:tabLst>
                <a:tab pos="184785" algn="l"/>
              </a:tabLst>
            </a:pPr>
            <a:r>
              <a:rPr lang="es-MX" sz="1100" dirty="0">
                <a:solidFill>
                  <a:schemeClr val="bg1"/>
                </a:solidFill>
                <a:latin typeface="Arial MT"/>
                <a:cs typeface="Arial MT"/>
              </a:rPr>
              <a:t>Cómputo en nube</a:t>
            </a:r>
          </a:p>
          <a:p>
            <a:pPr marL="184150" indent="-172085">
              <a:spcBef>
                <a:spcPts val="90"/>
              </a:spcBef>
              <a:buClr>
                <a:srgbClr val="FFFFFF"/>
              </a:buClr>
              <a:buSzPct val="90909"/>
              <a:buAutoNum type="arabicPlain"/>
              <a:tabLst>
                <a:tab pos="184785" algn="l"/>
              </a:tabLst>
            </a:pPr>
            <a:endParaRPr sz="11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1104" y="3276282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79717"/>
                </a:moveTo>
                <a:lnTo>
                  <a:pt x="0" y="0"/>
                </a:lnTo>
              </a:path>
            </a:pathLst>
          </a:custGeom>
          <a:ln w="3175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71033" y="663575"/>
            <a:ext cx="3355289" cy="2876998"/>
            <a:chOff x="-1587" y="579624"/>
            <a:chExt cx="3355289" cy="287699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77" y="579624"/>
              <a:ext cx="2099425" cy="26958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1587" y="3276282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797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EEF6590C-2EC6-5449-36CA-6313FF12BDB9}"/>
              </a:ext>
            </a:extLst>
          </p:cNvPr>
          <p:cNvSpPr txBox="1">
            <a:spLocks/>
          </p:cNvSpPr>
          <p:nvPr/>
        </p:nvSpPr>
        <p:spPr>
          <a:xfrm>
            <a:off x="-28575" y="136047"/>
            <a:ext cx="6153150" cy="298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71755">
              <a:lnSpc>
                <a:spcPct val="106700"/>
              </a:lnSpc>
              <a:spcBef>
                <a:spcPts val="20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Perfil de la científica de datos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769939" y="579573"/>
            <a:ext cx="3355347" cy="2877049"/>
            <a:chOff x="-1587" y="579573"/>
            <a:chExt cx="3355347" cy="28770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579573"/>
              <a:ext cx="2099509" cy="28025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1587" y="3276282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797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A336347E-C4E8-5FEE-2614-91A544A6F347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</a:t>
            </a:r>
            <a:r>
              <a:rPr lang="es-MX" sz="1800" spc="-90" dirty="0">
                <a:solidFill>
                  <a:srgbClr val="FFFFFF"/>
                </a:solidFill>
                <a:latin typeface="Arial MT"/>
              </a:rPr>
              <a:t>Perfil del científico de datos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42975" y="1273175"/>
            <a:ext cx="4648200" cy="144167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i="1" spc="-40" dirty="0">
                <a:solidFill>
                  <a:srgbClr val="676767"/>
                </a:solidFill>
              </a:rPr>
              <a:t>Científico </a:t>
            </a:r>
            <a:r>
              <a:rPr sz="1100" i="1" spc="-95" dirty="0">
                <a:solidFill>
                  <a:srgbClr val="676767"/>
                </a:solidFill>
              </a:rPr>
              <a:t>de</a:t>
            </a:r>
            <a:r>
              <a:rPr sz="1100" i="1" spc="-90" dirty="0">
                <a:solidFill>
                  <a:srgbClr val="676767"/>
                </a:solidFill>
              </a:rPr>
              <a:t> </a:t>
            </a:r>
            <a:r>
              <a:rPr sz="1100" i="1" spc="-50" dirty="0">
                <a:solidFill>
                  <a:srgbClr val="676767"/>
                </a:solidFill>
              </a:rPr>
              <a:t>datos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: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"Persona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sabe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50" dirty="0">
                <a:solidFill>
                  <a:srgbClr val="676767"/>
                </a:solidFill>
              </a:rPr>
              <a:t>estadística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cualquier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programador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vez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sabe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55" dirty="0">
                <a:solidFill>
                  <a:srgbClr val="676767"/>
                </a:solidFill>
              </a:rPr>
              <a:t>programación </a:t>
            </a:r>
            <a:r>
              <a:rPr sz="1100" b="1" spc="-290" dirty="0">
                <a:solidFill>
                  <a:srgbClr val="676767"/>
                </a:solidFill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cualquier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estadístico".</a:t>
            </a:r>
            <a:r>
              <a:rPr sz="1100" spc="1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 err="1">
                <a:solidFill>
                  <a:srgbClr val="676767"/>
                </a:solidFill>
                <a:latin typeface="Arial MT"/>
                <a:cs typeface="Arial MT"/>
              </a:rPr>
              <a:t>Necesitamos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:</a:t>
            </a:r>
            <a:endParaRPr lang="es-MX" sz="1100" dirty="0">
              <a:latin typeface="Arial MT"/>
              <a:cs typeface="Arial MT"/>
            </a:endParaRP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Álgebra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lineal</a:t>
            </a:r>
            <a:endParaRPr lang="es-MX" sz="1100" dirty="0">
              <a:latin typeface="Arial MT"/>
              <a:cs typeface="Arial MT"/>
            </a:endParaRP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70" dirty="0" err="1">
                <a:solidFill>
                  <a:srgbClr val="676767"/>
                </a:solidFill>
                <a:latin typeface="Arial MT"/>
                <a:cs typeface="Arial MT"/>
              </a:rPr>
              <a:t>Teoría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probabilidades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 err="1">
                <a:solidFill>
                  <a:srgbClr val="676767"/>
                </a:solidFill>
                <a:latin typeface="Arial MT"/>
                <a:cs typeface="Arial MT"/>
              </a:rPr>
              <a:t>Optimización</a:t>
            </a:r>
            <a:endParaRPr lang="es-MX" sz="1100" dirty="0">
              <a:latin typeface="Arial MT"/>
              <a:cs typeface="Arial MT"/>
            </a:endParaRP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Programación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676767"/>
                </a:solidFill>
                <a:latin typeface="Arial MT"/>
                <a:cs typeface="Arial MT"/>
              </a:rPr>
              <a:t>(Matlab,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R,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25" dirty="0">
                <a:solidFill>
                  <a:srgbClr val="676767"/>
                </a:solidFill>
              </a:rPr>
              <a:t>Python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55" dirty="0">
                <a:solidFill>
                  <a:srgbClr val="676767"/>
                </a:solidFill>
              </a:rPr>
              <a:t>Cloud</a:t>
            </a:r>
            <a:r>
              <a:rPr sz="1100" b="1" spc="80" dirty="0">
                <a:solidFill>
                  <a:srgbClr val="676767"/>
                </a:solidFill>
              </a:rPr>
              <a:t> </a:t>
            </a:r>
            <a:r>
              <a:rPr sz="1100" b="1" spc="-35" dirty="0">
                <a:solidFill>
                  <a:srgbClr val="676767"/>
                </a:solidFill>
              </a:rPr>
              <a:t>computing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)</a:t>
            </a:r>
            <a:endParaRPr lang="es-MX" sz="1100" dirty="0">
              <a:latin typeface="Arial MT"/>
              <a:cs typeface="Arial MT"/>
            </a:endParaRP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75" dirty="0" err="1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conclusión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necesitamos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estadístico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(aprendizaje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máquina)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26DC44BD-A20E-3382-1F96-A6D04787E676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CO" sz="1800" spc="-90" dirty="0">
                <a:solidFill>
                  <a:srgbClr val="FFFFFF"/>
                </a:solidFill>
                <a:latin typeface="Arial MT"/>
              </a:rPr>
              <a:t>En resumen...</a:t>
            </a:r>
            <a:endParaRPr lang="es-MX" sz="1800" spc="-90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6775" y="1120775"/>
            <a:ext cx="4648200" cy="17278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9550" marR="3175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una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frase: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65" dirty="0">
                <a:solidFill>
                  <a:srgbClr val="676767"/>
                </a:solidFill>
              </a:rPr>
              <a:t>aprendizaje </a:t>
            </a:r>
            <a:r>
              <a:rPr sz="1100" i="1" spc="-95" dirty="0">
                <a:solidFill>
                  <a:srgbClr val="676767"/>
                </a:solidFill>
              </a:rPr>
              <a:t>de</a:t>
            </a:r>
            <a:r>
              <a:rPr sz="1100" i="1" spc="-90" dirty="0">
                <a:solidFill>
                  <a:srgbClr val="676767"/>
                </a:solidFill>
              </a:rPr>
              <a:t> </a:t>
            </a:r>
            <a:r>
              <a:rPr sz="1100" i="1" spc="-65" dirty="0">
                <a:solidFill>
                  <a:srgbClr val="676767"/>
                </a:solidFill>
              </a:rPr>
              <a:t>máquina</a:t>
            </a:r>
            <a:r>
              <a:rPr sz="1100" i="1" spc="-60" dirty="0">
                <a:solidFill>
                  <a:srgbClr val="676767"/>
                </a:solidFill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es</a:t>
            </a:r>
            <a:r>
              <a:rPr sz="1100" spc="-13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conjunto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50" dirty="0">
                <a:solidFill>
                  <a:srgbClr val="676767"/>
                </a:solidFill>
              </a:rPr>
              <a:t>algoritmos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60" dirty="0">
                <a:solidFill>
                  <a:srgbClr val="676767"/>
                </a:solidFill>
              </a:rPr>
              <a:t>técnicas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3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usan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para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diseñar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sistemas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aprendan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partir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lang="es-MX" sz="1100" dirty="0">
              <a:latin typeface="Arial MT"/>
              <a:cs typeface="Arial MT"/>
            </a:endParaRPr>
          </a:p>
          <a:p>
            <a:pPr marL="209550" marR="3175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fundamentos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65" dirty="0">
                <a:solidFill>
                  <a:srgbClr val="676767"/>
                </a:solidFill>
              </a:rPr>
              <a:t>aprendizaje</a:t>
            </a:r>
            <a:r>
              <a:rPr sz="1100" i="1" spc="60" dirty="0">
                <a:solidFill>
                  <a:srgbClr val="676767"/>
                </a:solidFill>
              </a:rPr>
              <a:t> </a:t>
            </a:r>
            <a:r>
              <a:rPr sz="1100" i="1" spc="-95" dirty="0">
                <a:solidFill>
                  <a:srgbClr val="676767"/>
                </a:solidFill>
              </a:rPr>
              <a:t>de</a:t>
            </a:r>
            <a:r>
              <a:rPr sz="1100" i="1" spc="60" dirty="0">
                <a:solidFill>
                  <a:srgbClr val="676767"/>
                </a:solidFill>
              </a:rPr>
              <a:t> </a:t>
            </a:r>
            <a:r>
              <a:rPr sz="1100" i="1" spc="-65" dirty="0">
                <a:solidFill>
                  <a:srgbClr val="676767"/>
                </a:solidFill>
              </a:rPr>
              <a:t>máquina</a:t>
            </a:r>
            <a:r>
              <a:rPr sz="1100" i="1" spc="65" dirty="0">
                <a:solidFill>
                  <a:srgbClr val="676767"/>
                </a:solidFill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basan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endParaRPr sz="1100" dirty="0">
              <a:latin typeface="Arial MT"/>
              <a:cs typeface="Arial MT"/>
            </a:endParaRPr>
          </a:p>
          <a:p>
            <a:pPr marL="38100">
              <a:spcBef>
                <a:spcPts val="35"/>
              </a:spcBef>
            </a:pPr>
            <a:r>
              <a:rPr lang="es-MX" sz="1100" b="1" spc="-35" dirty="0">
                <a:solidFill>
                  <a:srgbClr val="676767"/>
                </a:solidFill>
              </a:rPr>
              <a:t>     </a:t>
            </a:r>
            <a:r>
              <a:rPr sz="1100" b="1" spc="-35" dirty="0" err="1">
                <a:solidFill>
                  <a:srgbClr val="676767"/>
                </a:solidFill>
              </a:rPr>
              <a:t>matemáticas</a:t>
            </a:r>
            <a:r>
              <a:rPr sz="1100" b="1" spc="40" dirty="0">
                <a:solidFill>
                  <a:srgbClr val="676767"/>
                </a:solidFill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b="1" spc="-45" dirty="0" err="1">
                <a:solidFill>
                  <a:srgbClr val="676767"/>
                </a:solidFill>
              </a:rPr>
              <a:t>estadística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lang="es-MX" sz="1100" dirty="0">
              <a:latin typeface="Arial MT"/>
              <a:cs typeface="Arial MT"/>
            </a:endParaRPr>
          </a:p>
          <a:p>
            <a:pPr marL="209550" indent="-171450"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forma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general,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no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tienen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cuenta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conocimiento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dominio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pre-procesamiento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lang="es-MX" sz="1100" dirty="0">
              <a:latin typeface="Arial MT"/>
              <a:cs typeface="Arial MT"/>
            </a:endParaRPr>
          </a:p>
          <a:p>
            <a:pPr marL="209550" indent="-171450"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máquina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es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eje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central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inteligencia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artificial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676767"/>
                </a:solidFill>
                <a:latin typeface="Arial MT"/>
                <a:cs typeface="Arial MT"/>
              </a:rPr>
              <a:t>-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15" dirty="0">
                <a:solidFill>
                  <a:srgbClr val="676767"/>
                </a:solidFill>
                <a:latin typeface="Arial MT"/>
                <a:cs typeface="Arial MT"/>
              </a:rPr>
              <a:t>(IA).</a:t>
            </a:r>
            <a:endParaRPr lang="es-MX" sz="1100" dirty="0">
              <a:latin typeface="Arial MT"/>
              <a:cs typeface="Arial MT"/>
            </a:endParaRPr>
          </a:p>
          <a:p>
            <a:pPr marL="209550" indent="-171450"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sz="1100" spc="-55" dirty="0" err="1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Primeros</a:t>
            </a:r>
            <a:r>
              <a:rPr sz="1100" spc="4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100" spc="-9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avances</a:t>
            </a:r>
            <a:r>
              <a:rPr sz="1100" spc="4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100" spc="-8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serios</a:t>
            </a:r>
            <a:r>
              <a:rPr sz="1100" spc="4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en</a:t>
            </a:r>
            <a:r>
              <a:rPr sz="1100" spc="45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 MT"/>
                <a:cs typeface="Arial MT"/>
                <a:hlinkClick r:id="rId2"/>
              </a:rPr>
              <a:t>IA:</a:t>
            </a:r>
            <a:endParaRPr sz="1100" dirty="0">
              <a:latin typeface="Arial MT"/>
              <a:cs typeface="Arial MT"/>
            </a:endParaRPr>
          </a:p>
          <a:p>
            <a:pPr marL="38100">
              <a:spcBef>
                <a:spcPts val="35"/>
              </a:spcBef>
            </a:pPr>
            <a:r>
              <a:rPr lang="es-MX" sz="800" spc="10" dirty="0">
                <a:solidFill>
                  <a:srgbClr val="0000FF"/>
                </a:solidFill>
                <a:latin typeface="Microsoft Sans Serif"/>
                <a:cs typeface="Microsoft Sans Serif"/>
                <a:hlinkClick r:id="rId2"/>
              </a:rPr>
              <a:t>      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  <a:hlinkClick r:id="rId2"/>
              </a:rPr>
              <a:t>https://www.youtube.com/watch?v=FwFduRA</a:t>
            </a:r>
            <a:r>
              <a:rPr sz="900" i="1" spc="15" baseline="-13888" dirty="0">
                <a:solidFill>
                  <a:srgbClr val="0000FF"/>
                </a:solidFill>
                <a:hlinkClick r:id="rId2"/>
              </a:rPr>
              <a:t>L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  <a:hlinkClick r:id="rId2"/>
              </a:rPr>
              <a:t>6</a:t>
            </a:r>
            <a:r>
              <a:rPr sz="800" i="1" spc="10" dirty="0">
                <a:solidFill>
                  <a:srgbClr val="0000FF"/>
                </a:solidFill>
                <a:hlinkClick r:id="rId2"/>
              </a:rPr>
              <a:t>Qab</a:t>
            </a:r>
            <a:r>
              <a:rPr sz="900" i="1" spc="15" baseline="-9259" dirty="0">
                <a:solidFill>
                  <a:srgbClr val="0000FF"/>
                </a:solidFill>
                <a:hlinkClick r:id="rId2"/>
              </a:rPr>
              <a:t>c</a:t>
            </a:r>
            <a:r>
              <a:rPr sz="900" i="1" spc="-89" baseline="-9259" dirty="0">
                <a:solidFill>
                  <a:srgbClr val="0000FF"/>
                </a:solidFill>
                <a:hlinkClick r:id="rId2"/>
              </a:rPr>
              <a:t> </a:t>
            </a:r>
            <a:r>
              <a:rPr sz="800" i="1" spc="-20" dirty="0">
                <a:solidFill>
                  <a:srgbClr val="0000FF"/>
                </a:solidFill>
                <a:hlinkClick r:id="rId2"/>
              </a:rPr>
              <a:t>hannel</a:t>
            </a:r>
            <a:r>
              <a:rPr sz="800" i="1" spc="125" dirty="0">
                <a:solidFill>
                  <a:srgbClr val="0000FF"/>
                </a:solidFill>
                <a:hlinkClick r:id="rId2"/>
              </a:rPr>
              <a:t> </a:t>
            </a:r>
            <a:r>
              <a:rPr sz="800" dirty="0">
                <a:solidFill>
                  <a:srgbClr val="0000FF"/>
                </a:solidFill>
                <a:latin typeface="Verdana"/>
                <a:cs typeface="Verdana"/>
                <a:hlinkClick r:id="rId2"/>
              </a:rPr>
              <a:t>=</a:t>
            </a:r>
            <a:r>
              <a:rPr sz="800" spc="-20" dirty="0">
                <a:solidFill>
                  <a:srgbClr val="0000FF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800" i="1" spc="-20" dirty="0">
                <a:solidFill>
                  <a:srgbClr val="0000FF"/>
                </a:solidFill>
                <a:hlinkClick r:id="rId2"/>
              </a:rPr>
              <a:t>YannLeCun</a:t>
            </a:r>
            <a:r>
              <a:rPr sz="1100" spc="-20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C3840B5F-1E2D-405F-4688-1DD8C6C8C706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CO" sz="1800" spc="-90" dirty="0">
                <a:solidFill>
                  <a:srgbClr val="FFFFFF"/>
                </a:solidFill>
                <a:latin typeface="Arial MT"/>
              </a:rPr>
              <a:t>Aprendizaje de máquina</a:t>
            </a:r>
            <a:endParaRPr lang="es-MX" sz="1800" spc="-90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704" y="807338"/>
            <a:ext cx="2721643" cy="16148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3419" y="2493631"/>
            <a:ext cx="3964304" cy="8280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  <a:tabLst>
                <a:tab pos="1866264" algn="l"/>
              </a:tabLst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2006,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Geoffrey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Hinton et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al.</a:t>
            </a:r>
            <a:r>
              <a:rPr sz="1100" spc="2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publicaron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1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artículo </a:t>
            </a:r>
            <a:r>
              <a:rPr sz="1200" spc="-37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8</a:t>
            </a:r>
            <a:r>
              <a:rPr sz="1200" spc="240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mostraba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1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algoritmo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1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profundo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podía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reconocer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digitos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mano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con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una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precisión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55" dirty="0">
                <a:solidFill>
                  <a:srgbClr val="676767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676767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98</a:t>
            </a:r>
            <a:r>
              <a:rPr sz="1100" spc="-55" dirty="0">
                <a:solidFill>
                  <a:srgbClr val="676767"/>
                </a:solidFill>
                <a:latin typeface="Times New Roman"/>
                <a:cs typeface="Times New Roman"/>
              </a:rPr>
              <a:t>%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llamándolo</a:t>
            </a:r>
            <a:r>
              <a:rPr sz="11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Deep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u="sng" spc="-55" dirty="0">
                <a:solidFill>
                  <a:srgbClr val="676767"/>
                </a:solidFill>
                <a:uFill>
                  <a:solidFill>
                    <a:srgbClr val="676767"/>
                  </a:solidFill>
                </a:uFill>
                <a:latin typeface="Arial MT"/>
                <a:cs typeface="Arial MT"/>
              </a:rPr>
              <a:t>Learning.	</a:t>
            </a:r>
            <a:endParaRPr sz="1100">
              <a:latin typeface="Arial MT"/>
              <a:cs typeface="Arial MT"/>
            </a:endParaRPr>
          </a:p>
          <a:p>
            <a:pPr marL="197485">
              <a:lnSpc>
                <a:spcPts val="940"/>
              </a:lnSpc>
            </a:pPr>
            <a:r>
              <a:rPr sz="900" spc="-37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8</a:t>
            </a:r>
            <a:r>
              <a:rPr sz="900" spc="-25" dirty="0">
                <a:solidFill>
                  <a:srgbClr val="676767"/>
                </a:solidFill>
                <a:latin typeface="Arial MT"/>
                <a:cs typeface="Arial MT"/>
              </a:rPr>
              <a:t>ver</a:t>
            </a:r>
            <a:r>
              <a:rPr sz="900" spc="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900" spc="15" dirty="0">
                <a:solidFill>
                  <a:srgbClr val="676767"/>
                </a:solidFill>
                <a:latin typeface="SimSun"/>
                <a:cs typeface="SimSun"/>
                <a:hlinkClick r:id="rId3"/>
              </a:rPr>
              <a:t>http://www.cs.toronto.edu/~hinton/</a:t>
            </a:r>
            <a:endParaRPr sz="900">
              <a:latin typeface="SimSun"/>
              <a:cs typeface="SimSun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8B88195-7D6F-B17C-251F-D17011F15BE2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MX" sz="1800" spc="-90" dirty="0">
                <a:solidFill>
                  <a:srgbClr val="FFFFFF"/>
                </a:solidFill>
                <a:latin typeface="Arial MT"/>
              </a:rPr>
              <a:t>El renacer de la inteligencia artificial  (Premio Turing 2019)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04875" y="1196975"/>
            <a:ext cx="4343400" cy="16750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Entrenar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modelo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deep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learning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era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considerado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imposible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90s.</a:t>
            </a:r>
            <a:endParaRPr sz="1100" dirty="0">
              <a:latin typeface="Arial MT"/>
              <a:cs typeface="Arial MT"/>
            </a:endParaRPr>
          </a:p>
          <a:p>
            <a:pPr marL="184150" marR="28575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Hinton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demás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investigadores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redes</a:t>
            </a:r>
            <a:r>
              <a:rPr sz="1100" spc="12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neuronales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empezaron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destronar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algoritmos</a:t>
            </a:r>
            <a:r>
              <a:rPr sz="1100" spc="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clásicos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máquina.</a:t>
            </a:r>
            <a:endParaRPr sz="1100" dirty="0">
              <a:latin typeface="Arial MT"/>
              <a:cs typeface="Arial MT"/>
            </a:endParaRPr>
          </a:p>
          <a:p>
            <a:pPr marL="184150" indent="-171450">
              <a:spcBef>
                <a:spcPts val="334"/>
              </a:spcBef>
              <a:buFont typeface="Arial" panose="020B0604020202020204" pitchFamily="34" charset="0"/>
              <a:buChar char="•"/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clave: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mucho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poder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cómputo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muchos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datos.</a:t>
            </a:r>
            <a:endParaRPr sz="1100" dirty="0">
              <a:latin typeface="Arial MT"/>
              <a:cs typeface="Arial MT"/>
            </a:endParaRPr>
          </a:p>
          <a:p>
            <a:pPr marL="184150" marR="172720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actualidad:</a:t>
            </a:r>
            <a:r>
              <a:rPr sz="1100" spc="1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máquina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corazón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muchos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productos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tecnología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punta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(búsqueda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web,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teléfonos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inteligentes,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reconcomiento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habla,</a:t>
            </a:r>
            <a:r>
              <a:rPr sz="1100" spc="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autos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40" dirty="0">
                <a:solidFill>
                  <a:srgbClr val="676767"/>
                </a:solidFill>
                <a:latin typeface="Arial MT"/>
                <a:cs typeface="Arial MT"/>
              </a:rPr>
              <a:t>se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conducen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solos,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etc...)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A581EBE-C8EA-E326-D2E1-6AD3589A7ABC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</a:t>
            </a:r>
            <a:r>
              <a:rPr lang="es-MX" sz="1800" spc="-90" dirty="0">
                <a:solidFill>
                  <a:srgbClr val="FFFFFF"/>
                </a:solidFill>
                <a:latin typeface="Arial MT"/>
              </a:rPr>
              <a:t>El renacer de la inteligencia artificial  (Aprendizaje de máquina)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2975" y="1120775"/>
            <a:ext cx="4175125" cy="161294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Básicamente...programar</a:t>
            </a:r>
            <a:r>
              <a:rPr sz="11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computadores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para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FF0000"/>
                </a:solidFill>
                <a:latin typeface="Arial MT"/>
                <a:cs typeface="Arial MT"/>
              </a:rPr>
              <a:t>aprender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FF0000"/>
                </a:solidFill>
                <a:latin typeface="Arial MT"/>
                <a:cs typeface="Arial MT"/>
              </a:rPr>
              <a:t>desde</a:t>
            </a:r>
            <a:r>
              <a:rPr sz="1100" spc="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Arial MT"/>
                <a:cs typeface="Arial MT"/>
              </a:rPr>
              <a:t>datos!</a:t>
            </a:r>
            <a:endParaRPr sz="1100" dirty="0">
              <a:latin typeface="Arial MT"/>
              <a:cs typeface="Arial MT"/>
            </a:endParaRPr>
          </a:p>
          <a:p>
            <a:pPr>
              <a:spcBef>
                <a:spcPts val="35"/>
              </a:spcBef>
            </a:pPr>
            <a:endParaRPr sz="1200" dirty="0">
              <a:latin typeface="Arial MT"/>
              <a:cs typeface="Arial MT"/>
            </a:endParaRPr>
          </a:p>
          <a:p>
            <a:pPr marL="12700" marR="37465">
              <a:lnSpc>
                <a:spcPct val="102600"/>
              </a:lnSpc>
            </a:pP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Después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entender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importancia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su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conexión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máquina,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busca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 err="1">
                <a:solidFill>
                  <a:srgbClr val="676767"/>
                </a:solidFill>
                <a:latin typeface="Arial MT"/>
                <a:cs typeface="Arial MT"/>
              </a:rPr>
              <a:t>entonces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:</a:t>
            </a:r>
            <a:endParaRPr lang="es-MX" sz="1100" dirty="0">
              <a:latin typeface="Arial MT"/>
              <a:cs typeface="Arial MT"/>
            </a:endParaRPr>
          </a:p>
          <a:p>
            <a:pPr marL="184150" marR="37465" indent="-171450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Entender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modelos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básicos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máquina. </a:t>
            </a:r>
            <a:endParaRPr lang="es-MX" sz="1100" spc="-50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37465" indent="-171450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spc="-65" dirty="0" err="1">
                <a:solidFill>
                  <a:srgbClr val="676767"/>
                </a:solidFill>
                <a:latin typeface="Arial MT"/>
                <a:cs typeface="Arial MT"/>
              </a:rPr>
              <a:t>Avanzar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hasta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modelos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avanzados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(Deep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learning).</a:t>
            </a:r>
            <a:endParaRPr lang="es-MX" sz="1100" spc="-40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37465" indent="-171450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spc="-55" dirty="0" err="1">
                <a:solidFill>
                  <a:srgbClr val="676767"/>
                </a:solidFill>
                <a:latin typeface="Arial MT"/>
                <a:cs typeface="Arial MT"/>
              </a:rPr>
              <a:t>Fortalecer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competencias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estadística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programación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lang="es-MX" sz="1100" dirty="0">
              <a:latin typeface="Arial MT"/>
              <a:cs typeface="Arial MT"/>
            </a:endParaRPr>
          </a:p>
          <a:p>
            <a:pPr marL="184150" marR="37465" indent="-171450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spc="-20" dirty="0" err="1">
                <a:solidFill>
                  <a:srgbClr val="676767"/>
                </a:solidFill>
                <a:latin typeface="Arial MT"/>
                <a:cs typeface="Arial MT"/>
              </a:rPr>
              <a:t>Utilizar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herramientas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libres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reconocidas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Python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(Pandas,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SciKitlearn,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TensorFlow,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Keras,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PyTorch).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9C134A0-FC2A-96F7-EE79-8A9C70A00114}"/>
              </a:ext>
            </a:extLst>
          </p:cNvPr>
          <p:cNvSpPr txBox="1"/>
          <p:nvPr/>
        </p:nvSpPr>
        <p:spPr>
          <a:xfrm>
            <a:off x="333375" y="53975"/>
            <a:ext cx="5257800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Qué es aprendizaje de máquina? El renacer de la inteligencia artificial     (Aprendizaje de máquina)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90575" y="968375"/>
            <a:ext cx="4724400" cy="2004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0">
              <a:lnSpc>
                <a:spcPct val="125299"/>
              </a:lnSpc>
              <a:spcBef>
                <a:spcPts val="100"/>
              </a:spcBef>
            </a:pP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Pasos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principales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proyecto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máquina. </a:t>
            </a:r>
            <a:r>
              <a:rPr sz="1100" spc="-2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endParaRPr lang="es-MX" sz="1100" spc="-290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152400" indent="-171450">
              <a:lnSpc>
                <a:spcPct val="1252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100" spc="-80" dirty="0" err="1">
                <a:solidFill>
                  <a:srgbClr val="676767"/>
                </a:solidFill>
                <a:latin typeface="Arial MT"/>
                <a:cs typeface="Arial MT"/>
              </a:rPr>
              <a:t>Funciones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costo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optimización.</a:t>
            </a:r>
            <a:endParaRPr sz="1100" dirty="0">
              <a:latin typeface="Arial MT"/>
              <a:cs typeface="Arial MT"/>
            </a:endParaRPr>
          </a:p>
          <a:p>
            <a:pPr marL="184150" indent="-171450"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Preparación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preproceso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datos.</a:t>
            </a:r>
            <a:endParaRPr sz="1100" dirty="0">
              <a:latin typeface="Arial MT"/>
              <a:cs typeface="Arial MT"/>
            </a:endParaRPr>
          </a:p>
          <a:p>
            <a:pPr marL="184150" marR="100330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Sintonización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hyperparámetros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usando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validación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cruzada.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endParaRPr lang="es-MX" sz="1100" spc="-29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100330" indent="-1714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1100" spc="-65" dirty="0" err="1">
                <a:solidFill>
                  <a:srgbClr val="676767"/>
                </a:solidFill>
                <a:latin typeface="Arial MT"/>
                <a:cs typeface="Arial MT"/>
              </a:rPr>
              <a:t>Sobreajuste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676767"/>
                </a:solidFill>
                <a:latin typeface="Arial MT"/>
                <a:cs typeface="Arial MT"/>
              </a:rPr>
              <a:t>(overfitting)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subajuste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676767"/>
                </a:solidFill>
                <a:latin typeface="Arial MT"/>
                <a:cs typeface="Arial MT"/>
              </a:rPr>
              <a:t>(underfitting)</a:t>
            </a:r>
            <a:endParaRPr sz="1100" dirty="0">
              <a:latin typeface="Arial MT"/>
              <a:cs typeface="Arial MT"/>
            </a:endParaRPr>
          </a:p>
          <a:p>
            <a:pPr marL="184150" marR="5080" indent="-171450" algn="just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Algoritmos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tradicionales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en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aprendizaje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máquina: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20" dirty="0">
                <a:solidFill>
                  <a:srgbClr val="676767"/>
                </a:solidFill>
                <a:latin typeface="Arial MT"/>
                <a:cs typeface="Arial MT"/>
              </a:rPr>
              <a:t>i)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regresión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polinomial, </a:t>
            </a:r>
            <a:r>
              <a:rPr sz="1100" spc="20" dirty="0">
                <a:solidFill>
                  <a:srgbClr val="676767"/>
                </a:solidFill>
                <a:latin typeface="Arial MT"/>
                <a:cs typeface="Arial MT"/>
              </a:rPr>
              <a:t>ii)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regresión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logística, </a:t>
            </a:r>
            <a:r>
              <a:rPr sz="1100" spc="15" dirty="0">
                <a:solidFill>
                  <a:srgbClr val="676767"/>
                </a:solidFill>
                <a:latin typeface="Arial MT"/>
                <a:cs typeface="Arial MT"/>
              </a:rPr>
              <a:t>iii)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k-nn, 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iv)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SVM, 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v)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árboles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decisión,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vi)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métodos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ensamble.</a:t>
            </a:r>
            <a:endParaRPr sz="1100" dirty="0">
              <a:latin typeface="Arial MT"/>
              <a:cs typeface="Arial MT"/>
            </a:endParaRPr>
          </a:p>
          <a:p>
            <a:pPr marL="184150" marR="158750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Fundamentos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redes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neuronales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deep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learning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(para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más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información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ver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curso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tópicos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avanzados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aprendizaje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máquina).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63F879BC-1746-3202-C8F9-4714EEF94C20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CO" sz="1800" spc="-90" dirty="0">
                <a:solidFill>
                  <a:srgbClr val="FFFFFF"/>
                </a:solidFill>
                <a:latin typeface="Arial MT"/>
              </a:rPr>
              <a:t>Aprendizaje de máquina:  Conceptos básicos 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558" y="893560"/>
            <a:ext cx="3888005" cy="2183739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251B7EDE-362E-57D1-B778-FA4BA649A038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MX" sz="1800" spc="-90" dirty="0">
                <a:solidFill>
                  <a:srgbClr val="FFFFFF"/>
                </a:solidFill>
                <a:latin typeface="Arial MT"/>
              </a:rPr>
              <a:t>Nuestras librerías amigas  Python - Pandas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6019" y="894406"/>
            <a:ext cx="3499110" cy="2181584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1F00CBB3-B5DD-4CDC-692E-8E1498DE3441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CO" sz="1800" spc="-90" dirty="0">
                <a:solidFill>
                  <a:srgbClr val="FFFFFF"/>
                </a:solidFill>
                <a:latin typeface="Arial MT"/>
              </a:rPr>
              <a:t>Nuestras librerías </a:t>
            </a:r>
            <a:r>
              <a:rPr lang="es-CO" sz="1800" spc="-90" dirty="0" err="1">
                <a:solidFill>
                  <a:srgbClr val="FFFFFF"/>
                </a:solidFill>
                <a:latin typeface="Arial MT"/>
              </a:rPr>
              <a:t>amigPythonas</a:t>
            </a:r>
            <a:r>
              <a:rPr lang="es-CO" sz="1800" spc="-90" dirty="0">
                <a:solidFill>
                  <a:srgbClr val="FFFFFF"/>
                </a:solidFill>
                <a:latin typeface="Arial MT"/>
              </a:rPr>
              <a:t> - </a:t>
            </a:r>
            <a:r>
              <a:rPr lang="es-CO" sz="1800" spc="-90" dirty="0" err="1">
                <a:solidFill>
                  <a:srgbClr val="FFFFFF"/>
                </a:solidFill>
                <a:latin typeface="Arial MT"/>
              </a:rPr>
              <a:t>Scikit-learn</a:t>
            </a:r>
            <a:endParaRPr lang="es-MX" sz="1800" spc="-90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548D4E97-C017-594C-101C-FF96457DD794}"/>
              </a:ext>
            </a:extLst>
          </p:cNvPr>
          <p:cNvSpPr txBox="1"/>
          <p:nvPr/>
        </p:nvSpPr>
        <p:spPr>
          <a:xfrm>
            <a:off x="1163955" y="968375"/>
            <a:ext cx="3950154" cy="201837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9560" marR="114935" indent="-277495">
              <a:lnSpc>
                <a:spcPct val="106400"/>
              </a:lnSpc>
              <a:spcBef>
                <a:spcPts val="200"/>
              </a:spcBef>
            </a:pP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Lo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0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-140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puede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encontr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676767"/>
                </a:solidFill>
                <a:latin typeface="Arial MT"/>
                <a:cs typeface="Arial MT"/>
              </a:rPr>
              <a:t>“fácilmente”</a:t>
            </a:r>
            <a:r>
              <a:rPr sz="1100" spc="1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t</a:t>
            </a:r>
            <a:r>
              <a:rPr sz="1100" spc="35" dirty="0">
                <a:solidFill>
                  <a:srgbClr val="676767"/>
                </a:solidFill>
                <a:latin typeface="Arial MT"/>
                <a:cs typeface="Arial MT"/>
              </a:rPr>
              <a:t>o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do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 err="1">
                <a:solidFill>
                  <a:srgbClr val="676767"/>
                </a:solidFill>
                <a:latin typeface="Arial MT"/>
                <a:cs typeface="Arial MT"/>
              </a:rPr>
              <a:t>lados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endParaRPr lang="es-MX" sz="1100" spc="-6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289560" marR="114935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000" spc="-40" dirty="0" err="1">
                <a:solidFill>
                  <a:srgbClr val="676767"/>
                </a:solidFill>
                <a:latin typeface="Arial MT"/>
                <a:cs typeface="Arial MT"/>
              </a:rPr>
              <a:t>Evolución</a:t>
            </a:r>
            <a:r>
              <a:rPr sz="1000" spc="-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676767"/>
                </a:solidFill>
                <a:latin typeface="Arial MT"/>
                <a:cs typeface="Arial MT"/>
              </a:rPr>
              <a:t>del precio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5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5" dirty="0">
                <a:solidFill>
                  <a:srgbClr val="676767"/>
                </a:solidFill>
                <a:latin typeface="Arial MT"/>
                <a:cs typeface="Arial MT"/>
              </a:rPr>
              <a:t>acciones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una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empresa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 err="1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5" dirty="0" err="1">
                <a:solidFill>
                  <a:srgbClr val="676767"/>
                </a:solidFill>
                <a:latin typeface="Arial MT"/>
                <a:cs typeface="Arial MT"/>
              </a:rPr>
              <a:t>bolsa</a:t>
            </a:r>
            <a:endParaRPr lang="es-MX" sz="1000" spc="-5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289560" marR="114935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000" spc="-2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676767"/>
                </a:solidFill>
                <a:latin typeface="Arial MT"/>
                <a:cs typeface="Arial MT"/>
              </a:rPr>
              <a:t>Estadísticas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5" dirty="0" err="1">
                <a:solidFill>
                  <a:srgbClr val="676767"/>
                </a:solidFill>
                <a:latin typeface="Arial MT"/>
                <a:cs typeface="Arial MT"/>
              </a:rPr>
              <a:t>resultados</a:t>
            </a:r>
            <a:r>
              <a:rPr sz="10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45" dirty="0" err="1">
                <a:solidFill>
                  <a:srgbClr val="676767"/>
                </a:solidFill>
                <a:latin typeface="Arial MT"/>
                <a:cs typeface="Arial MT"/>
              </a:rPr>
              <a:t>deportivos</a:t>
            </a:r>
            <a:endParaRPr lang="es-MX" sz="1000" spc="-4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289560" marR="114935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000" spc="-40" dirty="0" err="1">
                <a:solidFill>
                  <a:srgbClr val="676767"/>
                </a:solidFill>
                <a:latin typeface="Arial MT"/>
                <a:cs typeface="Arial MT"/>
              </a:rPr>
              <a:t>Históricos</a:t>
            </a:r>
            <a:r>
              <a:rPr sz="1000" spc="-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consumo</a:t>
            </a:r>
            <a:r>
              <a:rPr sz="10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35" dirty="0">
                <a:solidFill>
                  <a:srgbClr val="676767"/>
                </a:solidFill>
                <a:latin typeface="Arial MT"/>
                <a:cs typeface="Arial MT"/>
              </a:rPr>
              <a:t>ciertos </a:t>
            </a:r>
            <a:r>
              <a:rPr sz="1000" spc="-45" dirty="0" err="1">
                <a:solidFill>
                  <a:srgbClr val="676767"/>
                </a:solidFill>
                <a:latin typeface="Arial MT"/>
                <a:cs typeface="Arial MT"/>
              </a:rPr>
              <a:t>productos</a:t>
            </a:r>
            <a:r>
              <a:rPr sz="1000" spc="-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endParaRPr lang="es-MX" sz="1000" spc="-26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289560" marR="114935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000" spc="-55" dirty="0" err="1">
                <a:solidFill>
                  <a:srgbClr val="676767"/>
                </a:solidFill>
                <a:latin typeface="Arial MT"/>
                <a:cs typeface="Arial MT"/>
              </a:rPr>
              <a:t>Precios</a:t>
            </a:r>
            <a:r>
              <a:rPr sz="10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5" dirty="0">
                <a:solidFill>
                  <a:srgbClr val="676767"/>
                </a:solidFill>
                <a:latin typeface="Arial MT"/>
                <a:cs typeface="Arial MT"/>
              </a:rPr>
              <a:t>mercado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4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75" dirty="0">
                <a:solidFill>
                  <a:srgbClr val="676767"/>
                </a:solidFill>
                <a:latin typeface="Arial MT"/>
                <a:cs typeface="Arial MT"/>
              </a:rPr>
              <a:t>bienes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40" dirty="0">
                <a:solidFill>
                  <a:srgbClr val="676767"/>
                </a:solidFill>
                <a:latin typeface="Arial MT"/>
                <a:cs typeface="Arial MT"/>
              </a:rPr>
              <a:t>y/o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5" dirty="0" err="1">
                <a:solidFill>
                  <a:srgbClr val="676767"/>
                </a:solidFill>
                <a:latin typeface="Arial MT"/>
                <a:cs typeface="Arial MT"/>
              </a:rPr>
              <a:t>servicios</a:t>
            </a:r>
            <a:endParaRPr lang="es-MX" sz="1000" dirty="0">
              <a:latin typeface="Arial MT"/>
              <a:cs typeface="Arial MT"/>
            </a:endParaRPr>
          </a:p>
          <a:p>
            <a:pPr marL="289560" marR="114935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000" spc="-10" dirty="0">
                <a:solidFill>
                  <a:srgbClr val="676767"/>
                </a:solidFill>
                <a:latin typeface="Arial MT"/>
                <a:cs typeface="Arial MT"/>
              </a:rPr>
              <a:t>...</a:t>
            </a:r>
            <a:endParaRPr sz="1000" dirty="0">
              <a:latin typeface="Arial MT"/>
              <a:cs typeface="Arial MT"/>
            </a:endParaRPr>
          </a:p>
          <a:p>
            <a:pPr>
              <a:spcBef>
                <a:spcPts val="55"/>
              </a:spcBef>
            </a:pPr>
            <a:endParaRPr dirty="0">
              <a:latin typeface="Arial MT"/>
              <a:cs typeface="Arial MT"/>
            </a:endParaRPr>
          </a:p>
          <a:p>
            <a:pPr marL="12700" marR="262890">
              <a:lnSpc>
                <a:spcPts val="1200"/>
              </a:lnSpc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información,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sin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embargo,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hay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saber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cómo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80" dirty="0" err="1">
                <a:solidFill>
                  <a:srgbClr val="676767"/>
                </a:solidFill>
                <a:latin typeface="Arial MT"/>
                <a:cs typeface="Arial MT"/>
              </a:rPr>
              <a:t>dónde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 err="1">
                <a:solidFill>
                  <a:srgbClr val="676767"/>
                </a:solidFill>
                <a:latin typeface="Arial MT"/>
                <a:cs typeface="Arial MT"/>
              </a:rPr>
              <a:t>buscarla</a:t>
            </a:r>
            <a:endParaRPr lang="es-MX" sz="1100" dirty="0">
              <a:latin typeface="Arial MT"/>
              <a:cs typeface="Arial MT"/>
            </a:endParaRPr>
          </a:p>
          <a:p>
            <a:pPr marL="184150" marR="26289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sz="1000" spc="-45" dirty="0" err="1">
                <a:solidFill>
                  <a:srgbClr val="676767"/>
                </a:solidFill>
                <a:latin typeface="Arial MT"/>
                <a:cs typeface="Arial MT"/>
              </a:rPr>
              <a:t>Normalmente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80" dirty="0">
                <a:solidFill>
                  <a:srgbClr val="676767"/>
                </a:solidFill>
                <a:latin typeface="Arial MT"/>
                <a:cs typeface="Arial MT"/>
              </a:rPr>
              <a:t>subyace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escondida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676767"/>
                </a:solidFill>
                <a:latin typeface="Arial MT"/>
                <a:cs typeface="Arial MT"/>
              </a:rPr>
              <a:t>detrás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 err="1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0" dirty="0" err="1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endParaRPr lang="es-MX" sz="1000" dirty="0">
              <a:latin typeface="Arial MT"/>
              <a:cs typeface="Arial MT"/>
            </a:endParaRPr>
          </a:p>
          <a:p>
            <a:pPr marL="184150" marR="26289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sz="1000" spc="-45" dirty="0" err="1">
                <a:solidFill>
                  <a:srgbClr val="676767"/>
                </a:solidFill>
                <a:latin typeface="Arial MT"/>
                <a:cs typeface="Arial MT"/>
              </a:rPr>
              <a:t>Obtenerla</a:t>
            </a:r>
            <a:r>
              <a:rPr sz="1000" spc="-45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5" dirty="0">
                <a:solidFill>
                  <a:srgbClr val="676767"/>
                </a:solidFill>
                <a:latin typeface="Arial MT"/>
                <a:cs typeface="Arial MT"/>
              </a:rPr>
              <a:t>requiere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procesamiento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55" dirty="0">
                <a:solidFill>
                  <a:srgbClr val="676767"/>
                </a:solidFill>
                <a:latin typeface="Arial MT"/>
                <a:cs typeface="Arial MT"/>
              </a:rPr>
              <a:t>análisis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9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5" dirty="0" err="1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0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spc="-60" dirty="0" err="1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endParaRPr lang="es-MX" sz="1000" dirty="0">
              <a:latin typeface="Arial MT"/>
              <a:cs typeface="Arial MT"/>
            </a:endParaRPr>
          </a:p>
          <a:p>
            <a:pPr marL="184150" marR="26289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sz="1000" i="1" spc="-20" dirty="0">
                <a:solidFill>
                  <a:srgbClr val="FF0000"/>
                </a:solidFill>
              </a:rPr>
              <a:t>Soft</a:t>
            </a:r>
            <a:r>
              <a:rPr sz="1000" i="1" spc="45" dirty="0">
                <a:solidFill>
                  <a:srgbClr val="FF0000"/>
                </a:solidFill>
              </a:rPr>
              <a:t> </a:t>
            </a:r>
            <a:r>
              <a:rPr sz="1000" i="1" spc="-20" dirty="0">
                <a:solidFill>
                  <a:srgbClr val="FF0000"/>
                </a:solidFill>
              </a:rPr>
              <a:t>information</a:t>
            </a:r>
            <a:r>
              <a:rPr sz="1000" spc="-20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000" spc="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000" i="1" spc="-45" dirty="0">
                <a:solidFill>
                  <a:srgbClr val="0000FF"/>
                </a:solidFill>
              </a:rPr>
              <a:t>Hard</a:t>
            </a:r>
            <a:r>
              <a:rPr sz="1000" i="1" spc="45" dirty="0">
                <a:solidFill>
                  <a:srgbClr val="0000FF"/>
                </a:solidFill>
              </a:rPr>
              <a:t> </a:t>
            </a:r>
            <a:r>
              <a:rPr sz="1000" i="1" spc="-25" dirty="0">
                <a:solidFill>
                  <a:srgbClr val="0000FF"/>
                </a:solidFill>
              </a:rPr>
              <a:t>information</a:t>
            </a:r>
            <a:endParaRPr sz="1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F45B04-5410-B4F8-62A4-8FD81718ACEB}"/>
              </a:ext>
            </a:extLst>
          </p:cNvPr>
          <p:cNvSpPr txBox="1"/>
          <p:nvPr/>
        </p:nvSpPr>
        <p:spPr>
          <a:xfrm>
            <a:off x="9082" y="111065"/>
            <a:ext cx="6144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CO" sz="2000" b="0" i="0" u="none" strike="noStrike" baseline="0" dirty="0">
                <a:solidFill>
                  <a:srgbClr val="FFFFFF"/>
                </a:solidFill>
                <a:latin typeface="SFSS1440"/>
              </a:rPr>
              <a:t>     Datos  </a:t>
            </a:r>
            <a:r>
              <a:rPr lang="es-CO" sz="2000" b="0" i="0" u="none" strike="noStrike" baseline="0" dirty="0">
                <a:solidFill>
                  <a:srgbClr val="FFFFFF"/>
                </a:solidFill>
                <a:latin typeface="CMSY10"/>
              </a:rPr>
              <a:t>/</a:t>
            </a:r>
            <a:r>
              <a:rPr lang="es-CO" sz="2000" b="0" i="0" u="none" strike="noStrike" baseline="0" dirty="0">
                <a:solidFill>
                  <a:srgbClr val="FFFFFF"/>
                </a:solidFill>
                <a:latin typeface="CMSS12"/>
              </a:rPr>
              <a:t>  </a:t>
            </a:r>
            <a:r>
              <a:rPr lang="es-CO" sz="2000" b="0" i="0" u="none" strike="noStrike" baseline="0" dirty="0">
                <a:solidFill>
                  <a:srgbClr val="FFFFFF"/>
                </a:solidFill>
                <a:latin typeface="SFSS1440"/>
              </a:rPr>
              <a:t>Información</a:t>
            </a:r>
            <a:endParaRPr lang="es-CO" sz="20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8B86690-310D-C826-5B2A-CD6620E1700A}"/>
              </a:ext>
            </a:extLst>
          </p:cNvPr>
          <p:cNvCxnSpPr/>
          <p:nvPr/>
        </p:nvCxnSpPr>
        <p:spPr>
          <a:xfrm>
            <a:off x="1080135" y="282575"/>
            <a:ext cx="167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40C8C3D-11A5-BB0A-5583-9FF1A45DC459}"/>
              </a:ext>
            </a:extLst>
          </p:cNvPr>
          <p:cNvCxnSpPr/>
          <p:nvPr/>
        </p:nvCxnSpPr>
        <p:spPr>
          <a:xfrm>
            <a:off x="1063371" y="358775"/>
            <a:ext cx="184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47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330" y="1040473"/>
            <a:ext cx="3110325" cy="1816582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294D889F-6719-E834-F84F-D0EB39CD528C}"/>
              </a:ext>
            </a:extLst>
          </p:cNvPr>
          <p:cNvSpPr txBox="1"/>
          <p:nvPr/>
        </p:nvSpPr>
        <p:spPr>
          <a:xfrm>
            <a:off x="0" y="-3175"/>
            <a:ext cx="6153150" cy="5533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</a:t>
            </a: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Nuestras librerías amigas Python – </a:t>
            </a:r>
          </a:p>
          <a:p>
            <a:pPr marL="48260">
              <a:spcBef>
                <a:spcPts val="135"/>
              </a:spcBef>
            </a:pP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       </a:t>
            </a:r>
            <a:r>
              <a:rPr lang="es-MX" sz="1600" spc="-90" dirty="0" err="1">
                <a:solidFill>
                  <a:srgbClr val="FFFFFF"/>
                </a:solidFill>
                <a:latin typeface="Arial MT"/>
              </a:rPr>
              <a:t>TensorFlow</a:t>
            </a: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, </a:t>
            </a:r>
            <a:r>
              <a:rPr lang="es-MX" sz="1600" spc="-90" dirty="0" err="1">
                <a:solidFill>
                  <a:srgbClr val="FFFFFF"/>
                </a:solidFill>
                <a:latin typeface="Arial MT"/>
              </a:rPr>
              <a:t>Keras</a:t>
            </a: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, </a:t>
            </a:r>
            <a:r>
              <a:rPr lang="es-MX" sz="1600" spc="-90" dirty="0" err="1">
                <a:solidFill>
                  <a:srgbClr val="FFFFFF"/>
                </a:solidFill>
                <a:latin typeface="Arial MT"/>
              </a:rPr>
              <a:t>PyTorch</a:t>
            </a:r>
            <a:endParaRPr lang="es-MX" sz="1600" spc="-90" dirty="0">
              <a:solidFill>
                <a:srgbClr val="FFFFFF"/>
              </a:solidFill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513" y="807325"/>
            <a:ext cx="1944034" cy="184038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77772" y="281514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82" y="0"/>
                </a:moveTo>
                <a:lnTo>
                  <a:pt x="0" y="0"/>
                </a:lnTo>
                <a:lnTo>
                  <a:pt x="0" y="61582"/>
                </a:lnTo>
                <a:lnTo>
                  <a:pt x="61582" y="61582"/>
                </a:lnTo>
                <a:lnTo>
                  <a:pt x="61582" y="0"/>
                </a:lnTo>
                <a:close/>
              </a:path>
            </a:pathLst>
          </a:custGeom>
          <a:solidFill>
            <a:srgbClr val="103E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0548" y="2725482"/>
            <a:ext cx="307848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5080">
              <a:lnSpc>
                <a:spcPct val="102600"/>
              </a:lnSpc>
              <a:spcBef>
                <a:spcPts val="55"/>
              </a:spcBef>
            </a:pPr>
            <a:r>
              <a:rPr sz="1100" spc="-30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Material</a:t>
            </a:r>
            <a:r>
              <a:rPr sz="1100" spc="24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disponible</a:t>
            </a:r>
            <a:r>
              <a:rPr sz="1100" spc="19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en</a:t>
            </a:r>
            <a:r>
              <a:rPr sz="1100" spc="114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100" spc="-70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línea</a:t>
            </a:r>
            <a:r>
              <a:rPr sz="1100" spc="16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100" spc="30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(https://d2l.ai/) </a:t>
            </a:r>
            <a:r>
              <a:rPr sz="1100" spc="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Ejemplo</a:t>
            </a:r>
            <a:r>
              <a:rPr sz="1100" spc="-5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ilustrativo </a:t>
            </a:r>
            <a:r>
              <a:rPr sz="1100" spc="-1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- </a:t>
            </a:r>
            <a:r>
              <a:rPr sz="1100" spc="-8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Curso</a:t>
            </a:r>
            <a:r>
              <a:rPr sz="1100" spc="-7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Analítica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de</a:t>
            </a:r>
            <a:r>
              <a:rPr sz="1100" spc="-9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Datos</a:t>
            </a:r>
            <a:r>
              <a:rPr sz="1100" spc="-4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UNAL </a:t>
            </a:r>
            <a:r>
              <a:rPr sz="1100" spc="-3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1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(https://github.com/amalvarezme/AnaliticaDatos)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7772" y="298721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82" y="0"/>
                </a:moveTo>
                <a:lnTo>
                  <a:pt x="0" y="0"/>
                </a:lnTo>
                <a:lnTo>
                  <a:pt x="0" y="61582"/>
                </a:lnTo>
                <a:lnTo>
                  <a:pt x="61582" y="61582"/>
                </a:lnTo>
                <a:lnTo>
                  <a:pt x="61582" y="0"/>
                </a:lnTo>
                <a:close/>
              </a:path>
            </a:pathLst>
          </a:custGeom>
          <a:solidFill>
            <a:srgbClr val="103E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EF2B8F1-FE8E-49A9-AEE8-EE27615480A7}"/>
              </a:ext>
            </a:extLst>
          </p:cNvPr>
          <p:cNvSpPr txBox="1"/>
          <p:nvPr/>
        </p:nvSpPr>
        <p:spPr>
          <a:xfrm>
            <a:off x="47625" y="52723"/>
            <a:ext cx="6153150" cy="5225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600" spc="-90" dirty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Cómputo de alto desempeño Gratis!  </a:t>
            </a:r>
          </a:p>
          <a:p>
            <a:pPr marL="12700">
              <a:spcBef>
                <a:spcPts val="135"/>
              </a:spcBef>
            </a:pPr>
            <a:r>
              <a:rPr lang="es-MX" sz="1600" spc="-90" dirty="0">
                <a:solidFill>
                  <a:srgbClr val="FFFFFF"/>
                </a:solidFill>
                <a:latin typeface="Arial MT"/>
              </a:rPr>
              <a:t>       No quemes más tu   PC!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9">
            <a:extLst>
              <a:ext uri="{FF2B5EF4-FFF2-40B4-BE49-F238E27FC236}">
                <a16:creationId xmlns:a16="http://schemas.microsoft.com/office/drawing/2014/main" id="{E0BBB02A-3712-A5C5-8AFB-8683EC379237}"/>
              </a:ext>
            </a:extLst>
          </p:cNvPr>
          <p:cNvSpPr txBox="1"/>
          <p:nvPr/>
        </p:nvSpPr>
        <p:spPr>
          <a:xfrm>
            <a:off x="2314575" y="1499552"/>
            <a:ext cx="1524000" cy="9573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lang="es-US" sz="3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>
              <a:spcBef>
                <a:spcPts val="105"/>
              </a:spcBef>
            </a:pPr>
            <a:endParaRPr sz="28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4698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EDFC0067-4767-E31D-5B2A-CC222BEAE6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291" y="775847"/>
            <a:ext cx="1490568" cy="1017274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4235388C-8689-8130-62F8-ED77E585DA03}"/>
              </a:ext>
            </a:extLst>
          </p:cNvPr>
          <p:cNvSpPr txBox="1"/>
          <p:nvPr/>
        </p:nvSpPr>
        <p:spPr>
          <a:xfrm>
            <a:off x="1171575" y="1958975"/>
            <a:ext cx="4114800" cy="102643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4150" indent="-17145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1100" i="1" spc="-30" dirty="0">
                <a:solidFill>
                  <a:srgbClr val="676767"/>
                </a:solidFill>
              </a:rPr>
              <a:t>Data:</a:t>
            </a:r>
            <a:r>
              <a:rPr sz="1100" i="1" spc="200" dirty="0">
                <a:solidFill>
                  <a:srgbClr val="676767"/>
                </a:solidFill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Tener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las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cifras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crudo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 err="1">
                <a:solidFill>
                  <a:srgbClr val="676767"/>
                </a:solidFill>
                <a:latin typeface="Arial MT"/>
                <a:cs typeface="Arial MT"/>
              </a:rPr>
              <a:t>determinado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 err="1">
                <a:solidFill>
                  <a:srgbClr val="676767"/>
                </a:solidFill>
                <a:latin typeface="Arial MT"/>
                <a:cs typeface="Arial MT"/>
              </a:rPr>
              <a:t>fenómeno</a:t>
            </a:r>
            <a:endParaRPr lang="es-MX" sz="1100" spc="-7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295910" indent="-171450">
              <a:lnSpc>
                <a:spcPct val="102699"/>
              </a:lnSpc>
              <a:spcBef>
                <a:spcPts val="295"/>
              </a:spcBef>
              <a:buFont typeface="Arial" panose="020B0604020202020204" pitchFamily="34" charset="0"/>
              <a:buChar char="•"/>
            </a:pPr>
            <a:r>
              <a:rPr sz="1100" i="1" spc="-30" dirty="0">
                <a:solidFill>
                  <a:srgbClr val="676767"/>
                </a:solidFill>
              </a:rPr>
              <a:t>Information:</a:t>
            </a:r>
            <a:r>
              <a:rPr sz="1100" i="1" spc="-25" dirty="0">
                <a:solidFill>
                  <a:srgbClr val="676767"/>
                </a:solidFill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Poder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extraer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0" dirty="0">
                <a:solidFill>
                  <a:srgbClr val="676767"/>
                </a:solidFill>
                <a:latin typeface="Arial MT"/>
                <a:cs typeface="Arial MT"/>
              </a:rPr>
              <a:t>esas</a:t>
            </a:r>
            <a:r>
              <a:rPr sz="1100" spc="-12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cifras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relaciones,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dependencias,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influencias,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causas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 err="1">
                <a:solidFill>
                  <a:srgbClr val="676767"/>
                </a:solidFill>
                <a:latin typeface="Arial MT"/>
                <a:cs typeface="Arial MT"/>
              </a:rPr>
              <a:t>posibles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 err="1">
                <a:solidFill>
                  <a:srgbClr val="676767"/>
                </a:solidFill>
                <a:latin typeface="Arial MT"/>
                <a:cs typeface="Arial MT"/>
              </a:rPr>
              <a:t>consecuencias</a:t>
            </a:r>
            <a:endParaRPr lang="es-MX" sz="1100" dirty="0">
              <a:latin typeface="Arial MT"/>
              <a:cs typeface="Arial MT"/>
            </a:endParaRPr>
          </a:p>
          <a:p>
            <a:pPr marL="184150" marR="295910" indent="-171450">
              <a:lnSpc>
                <a:spcPct val="102699"/>
              </a:lnSpc>
              <a:spcBef>
                <a:spcPts val="295"/>
              </a:spcBef>
              <a:buFont typeface="Arial" panose="020B0604020202020204" pitchFamily="34" charset="0"/>
              <a:buChar char="•"/>
            </a:pPr>
            <a:r>
              <a:rPr sz="1100" i="1" spc="-65" dirty="0">
                <a:solidFill>
                  <a:srgbClr val="676767"/>
                </a:solidFill>
              </a:rPr>
              <a:t>Knowledge:</a:t>
            </a:r>
            <a:r>
              <a:rPr sz="1100" i="1" spc="195" dirty="0">
                <a:solidFill>
                  <a:srgbClr val="676767"/>
                </a:solidFill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Saber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cómo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hacer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frente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 err="1">
                <a:solidFill>
                  <a:srgbClr val="676767"/>
                </a:solidFill>
                <a:latin typeface="Arial MT"/>
                <a:cs typeface="Arial MT"/>
              </a:rPr>
              <a:t>información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 err="1">
                <a:solidFill>
                  <a:srgbClr val="676767"/>
                </a:solidFill>
                <a:latin typeface="Arial MT"/>
                <a:cs typeface="Arial MT"/>
              </a:rPr>
              <a:t>obtenida</a:t>
            </a:r>
            <a:endParaRPr lang="es-MX" sz="1100" dirty="0">
              <a:latin typeface="Arial MT"/>
              <a:cs typeface="Arial MT"/>
            </a:endParaRPr>
          </a:p>
          <a:p>
            <a:pPr marL="184150" marR="295910" indent="-171450">
              <a:lnSpc>
                <a:spcPct val="102699"/>
              </a:lnSpc>
              <a:spcBef>
                <a:spcPts val="295"/>
              </a:spcBef>
              <a:buFont typeface="Arial" panose="020B0604020202020204" pitchFamily="34" charset="0"/>
              <a:buChar char="•"/>
            </a:pPr>
            <a:r>
              <a:rPr sz="1100" i="1" spc="-55" dirty="0">
                <a:solidFill>
                  <a:srgbClr val="676767"/>
                </a:solidFill>
              </a:rPr>
              <a:t>Wisdom:</a:t>
            </a:r>
            <a:r>
              <a:rPr sz="1100" i="1" spc="195" dirty="0">
                <a:solidFill>
                  <a:srgbClr val="676767"/>
                </a:solidFill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Tener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el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poder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para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hacerlo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243D4F-61D1-570B-5835-66B2A64EC1FA}"/>
              </a:ext>
            </a:extLst>
          </p:cNvPr>
          <p:cNvSpPr txBox="1"/>
          <p:nvPr/>
        </p:nvSpPr>
        <p:spPr>
          <a:xfrm>
            <a:off x="9082" y="111065"/>
            <a:ext cx="6144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s-CO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8D7503-9C8E-F759-9904-77F45270ACC2}"/>
              </a:ext>
            </a:extLst>
          </p:cNvPr>
          <p:cNvSpPr txBox="1"/>
          <p:nvPr/>
        </p:nvSpPr>
        <p:spPr>
          <a:xfrm>
            <a:off x="6452" y="0"/>
            <a:ext cx="6146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DIKW - Data,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Information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,</a:t>
            </a:r>
          </a:p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Knowledge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and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Wisdom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76285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4294967295"/>
          </p:nvPr>
        </p:nvSpPr>
        <p:spPr>
          <a:xfrm>
            <a:off x="790575" y="1044575"/>
            <a:ext cx="4648200" cy="1717777"/>
          </a:xfrm>
          <a:prstGeom prst="rect">
            <a:avLst/>
          </a:prstGeom>
        </p:spPr>
        <p:txBody>
          <a:bodyPr spcFirstLastPara="1" vert="horz" wrap="square" lIns="0" tIns="55244" rIns="0" bIns="0" rtlCol="0" anchor="t" anchorCtr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None/>
            </a:pPr>
            <a:r>
              <a:rPr sz="1100" spc="-90" dirty="0">
                <a:solidFill>
                  <a:srgbClr val="676767"/>
                </a:solidFill>
                <a:latin typeface="Arial MT"/>
              </a:rPr>
              <a:t>Ejemplo de DIKW -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Calentamiento</a:t>
            </a:r>
            <a:r>
              <a:rPr sz="1100" spc="-90" dirty="0">
                <a:solidFill>
                  <a:srgbClr val="676767"/>
                </a:solidFill>
                <a:latin typeface="Arial MT"/>
              </a:rPr>
              <a:t> global</a:t>
            </a:r>
            <a:endParaRPr lang="es-MX" sz="1100" spc="-90" dirty="0">
              <a:solidFill>
                <a:srgbClr val="676767"/>
              </a:solidFill>
              <a:latin typeface="Arial MT"/>
            </a:endParaRPr>
          </a:p>
          <a:p>
            <a:pPr marL="0" indent="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None/>
            </a:pPr>
            <a:endParaRPr lang="es-MX" sz="1100" spc="-90" dirty="0">
              <a:solidFill>
                <a:srgbClr val="676767"/>
              </a:solidFill>
              <a:latin typeface="Arial MT"/>
            </a:endParaRPr>
          </a:p>
          <a:p>
            <a:pPr marL="171450" indent="-17145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sz="1100" spc="-90" dirty="0">
                <a:solidFill>
                  <a:srgbClr val="676767"/>
                </a:solidFill>
                <a:latin typeface="Arial MT"/>
              </a:rPr>
              <a:t>Data: Las cifras históricas de la temperatura en el mundo en los  últimos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cien</a:t>
            </a:r>
            <a:r>
              <a:rPr sz="1100" spc="-90" dirty="0">
                <a:solidFill>
                  <a:srgbClr val="676767"/>
                </a:solidFill>
                <a:latin typeface="Arial MT"/>
              </a:rPr>
              <a:t>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años</a:t>
            </a:r>
            <a:endParaRPr lang="es-MX" sz="1100" spc="-90" dirty="0">
              <a:solidFill>
                <a:srgbClr val="676767"/>
              </a:solidFill>
              <a:latin typeface="Arial MT"/>
            </a:endParaRPr>
          </a:p>
          <a:p>
            <a:pPr marL="171450" indent="-17145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sz="1100" spc="-90" dirty="0">
                <a:solidFill>
                  <a:srgbClr val="676767"/>
                </a:solidFill>
                <a:latin typeface="Arial MT"/>
              </a:rPr>
              <a:t>Information: Descubrir que la temperatura global va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en</a:t>
            </a:r>
            <a:r>
              <a:rPr sz="1100" spc="-90" dirty="0">
                <a:solidFill>
                  <a:srgbClr val="676767"/>
                </a:solidFill>
                <a:latin typeface="Arial MT"/>
              </a:rPr>
              <a:t> 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aumento</a:t>
            </a:r>
            <a:endParaRPr lang="es-MX" sz="1100" spc="-90" dirty="0">
              <a:solidFill>
                <a:srgbClr val="676767"/>
              </a:solidFill>
              <a:latin typeface="Arial MT"/>
            </a:endParaRPr>
          </a:p>
          <a:p>
            <a:pPr marL="171450" indent="-17145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sz="1100" spc="-90" dirty="0">
                <a:solidFill>
                  <a:srgbClr val="676767"/>
                </a:solidFill>
                <a:latin typeface="Arial MT"/>
              </a:rPr>
              <a:t>Knowledge: Saber qué estrategias deben seguirse para reducir  la producción de gases de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efecto</a:t>
            </a:r>
            <a:r>
              <a:rPr sz="1100" spc="-90" dirty="0">
                <a:solidFill>
                  <a:srgbClr val="676767"/>
                </a:solidFill>
                <a:latin typeface="Arial MT"/>
              </a:rPr>
              <a:t> </a:t>
            </a:r>
            <a:r>
              <a:rPr sz="1100" spc="-90" dirty="0" err="1">
                <a:solidFill>
                  <a:srgbClr val="676767"/>
                </a:solidFill>
                <a:latin typeface="Arial MT"/>
              </a:rPr>
              <a:t>invernadero</a:t>
            </a:r>
            <a:endParaRPr lang="es-MX" sz="1100" spc="-90" dirty="0">
              <a:solidFill>
                <a:srgbClr val="676767"/>
              </a:solidFill>
              <a:latin typeface="Arial MT"/>
            </a:endParaRPr>
          </a:p>
          <a:p>
            <a:pPr marL="171450" indent="-17145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sz="1100" spc="-90" dirty="0">
                <a:solidFill>
                  <a:srgbClr val="676767"/>
                </a:solidFill>
                <a:latin typeface="Arial MT"/>
              </a:rPr>
              <a:t>Wisdom: Tener la capacidad y el poder para implementar  acuerdos como el de Kyoto (1997) o el de París (COP21 - 2015)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8F2C3E-5C9E-DA48-AE3A-3148AB1802AD}"/>
              </a:ext>
            </a:extLst>
          </p:cNvPr>
          <p:cNvSpPr txBox="1"/>
          <p:nvPr/>
        </p:nvSpPr>
        <p:spPr>
          <a:xfrm>
            <a:off x="6452" y="0"/>
            <a:ext cx="6146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DIKW - Data,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Information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,</a:t>
            </a:r>
          </a:p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Knowledge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and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Wisdom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II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23875" y="892175"/>
            <a:ext cx="5105399" cy="19218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6755">
              <a:spcBef>
                <a:spcPts val="90"/>
              </a:spcBef>
            </a:pPr>
            <a:r>
              <a:rPr sz="1100" spc="-40" dirty="0">
                <a:solidFill>
                  <a:srgbClr val="0000FF"/>
                </a:solidFill>
                <a:latin typeface="Arial MT"/>
                <a:cs typeface="Arial MT"/>
              </a:rPr>
              <a:t>El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</a:rPr>
              <a:t>caso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 MT"/>
                <a:cs typeface="Arial MT"/>
              </a:rPr>
              <a:t>(o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0000FF"/>
                </a:solidFill>
                <a:latin typeface="Arial MT"/>
                <a:cs typeface="Arial MT"/>
              </a:rPr>
              <a:t>mito)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0000FF"/>
                </a:solidFill>
                <a:latin typeface="Arial MT"/>
                <a:cs typeface="Arial MT"/>
              </a:rPr>
              <a:t>de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Arial MT"/>
                <a:cs typeface="Arial MT"/>
              </a:rPr>
              <a:t>la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0000FF"/>
                </a:solidFill>
                <a:latin typeface="Arial MT"/>
                <a:cs typeface="Arial MT"/>
              </a:rPr>
              <a:t>cerveza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0000FF"/>
                </a:solidFill>
                <a:latin typeface="Arial MT"/>
                <a:cs typeface="Arial MT"/>
              </a:rPr>
              <a:t>los</a:t>
            </a:r>
            <a:r>
              <a:rPr sz="11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0000FF"/>
                </a:solidFill>
                <a:latin typeface="Arial MT"/>
                <a:cs typeface="Arial MT"/>
              </a:rPr>
              <a:t>pañales</a:t>
            </a:r>
            <a:endParaRPr sz="1100" dirty="0">
              <a:latin typeface="Arial MT"/>
              <a:cs typeface="Arial MT"/>
            </a:endParaRPr>
          </a:p>
          <a:p>
            <a:pPr>
              <a:spcBef>
                <a:spcPts val="20"/>
              </a:spcBef>
            </a:pPr>
            <a:endParaRPr sz="1150" dirty="0">
              <a:latin typeface="Arial MT"/>
              <a:cs typeface="Arial MT"/>
            </a:endParaRPr>
          </a:p>
          <a:p>
            <a:pPr marL="12700" marR="167640" algn="just">
              <a:lnSpc>
                <a:spcPct val="102600"/>
              </a:lnSpc>
            </a:pP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 una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cadena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almacenes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(Wal-Mart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o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Costco)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analizaron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compras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14" dirty="0">
                <a:solidFill>
                  <a:srgbClr val="676767"/>
                </a:solidFill>
                <a:latin typeface="Arial MT"/>
                <a:cs typeface="Arial MT"/>
              </a:rPr>
              <a:t>sus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 err="1">
                <a:solidFill>
                  <a:srgbClr val="676767"/>
                </a:solidFill>
                <a:latin typeface="Arial MT"/>
                <a:cs typeface="Arial MT"/>
              </a:rPr>
              <a:t>clientes</a:t>
            </a:r>
            <a:endParaRPr lang="es-MX" sz="1100" dirty="0">
              <a:latin typeface="Arial MT"/>
              <a:cs typeface="Arial MT"/>
            </a:endParaRPr>
          </a:p>
          <a:p>
            <a:pPr marL="184150" marR="167640" indent="-171450" algn="just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i="1" spc="-40" dirty="0">
                <a:solidFill>
                  <a:srgbClr val="676767"/>
                </a:solidFill>
              </a:rPr>
              <a:t>Data:</a:t>
            </a:r>
            <a:r>
              <a:rPr sz="1100" i="1" spc="225" dirty="0">
                <a:solidFill>
                  <a:srgbClr val="676767"/>
                </a:solidFill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Los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registros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los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artículos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que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habían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comprado, </a:t>
            </a:r>
            <a:r>
              <a:rPr sz="1100" spc="-20" dirty="0">
                <a:solidFill>
                  <a:srgbClr val="676767"/>
                </a:solidFill>
                <a:latin typeface="Arial MT"/>
                <a:cs typeface="Arial MT"/>
              </a:rPr>
              <a:t>junto </a:t>
            </a:r>
            <a:r>
              <a:rPr sz="1100" spc="-1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con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datos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relativos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a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hora,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el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género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del comprador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95" dirty="0" err="1">
                <a:solidFill>
                  <a:srgbClr val="676767"/>
                </a:solidFill>
                <a:latin typeface="Arial MT"/>
                <a:cs typeface="Arial MT"/>
              </a:rPr>
              <a:t>edad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endParaRPr lang="es-MX" sz="1100" spc="-90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167640" lvl="1" indent="-171450" algn="just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i="1" spc="-30" dirty="0">
                <a:solidFill>
                  <a:srgbClr val="676767"/>
                </a:solidFill>
              </a:rPr>
              <a:t>Information:</a:t>
            </a:r>
            <a:r>
              <a:rPr sz="1100" i="1" spc="195" dirty="0">
                <a:solidFill>
                  <a:srgbClr val="676767"/>
                </a:solidFill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Se</a:t>
            </a:r>
            <a:r>
              <a:rPr sz="1100" spc="-11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descubrió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una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alta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correlación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entre:</a:t>
            </a:r>
            <a:r>
              <a:rPr lang="es-MX" sz="1100" dirty="0">
                <a:latin typeface="Arial MT"/>
                <a:cs typeface="Arial MT"/>
              </a:rPr>
              <a:t> </a:t>
            </a:r>
            <a:r>
              <a:rPr sz="1100" i="1" spc="-75" dirty="0" err="1">
                <a:solidFill>
                  <a:srgbClr val="FF0000"/>
                </a:solidFill>
              </a:rPr>
              <a:t>compradores</a:t>
            </a:r>
            <a:r>
              <a:rPr sz="1100" i="1" spc="50" dirty="0">
                <a:solidFill>
                  <a:srgbClr val="FF0000"/>
                </a:solidFill>
              </a:rPr>
              <a:t> </a:t>
            </a:r>
            <a:r>
              <a:rPr sz="1100" i="1" spc="-60" dirty="0">
                <a:solidFill>
                  <a:srgbClr val="FF0000"/>
                </a:solidFill>
              </a:rPr>
              <a:t>hombres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75" dirty="0">
                <a:solidFill>
                  <a:srgbClr val="0000FF"/>
                </a:solidFill>
              </a:rPr>
              <a:t>compras</a:t>
            </a:r>
            <a:r>
              <a:rPr sz="1100" i="1" spc="50" dirty="0">
                <a:solidFill>
                  <a:srgbClr val="0000FF"/>
                </a:solidFill>
              </a:rPr>
              <a:t> </a:t>
            </a:r>
            <a:r>
              <a:rPr sz="1100" i="1" spc="-50" dirty="0">
                <a:solidFill>
                  <a:srgbClr val="0000FF"/>
                </a:solidFill>
              </a:rPr>
              <a:t>entre</a:t>
            </a:r>
            <a:r>
              <a:rPr sz="1100" i="1" spc="50" dirty="0">
                <a:solidFill>
                  <a:srgbClr val="0000FF"/>
                </a:solidFill>
              </a:rPr>
              <a:t> </a:t>
            </a:r>
            <a:r>
              <a:rPr sz="1100" i="1" spc="-65" dirty="0">
                <a:solidFill>
                  <a:srgbClr val="0000FF"/>
                </a:solidFill>
              </a:rPr>
              <a:t>5pm</a:t>
            </a:r>
            <a:r>
              <a:rPr sz="1100" i="1" spc="55" dirty="0">
                <a:solidFill>
                  <a:srgbClr val="0000FF"/>
                </a:solidFill>
              </a:rPr>
              <a:t> </a:t>
            </a:r>
            <a:r>
              <a:rPr sz="1100" i="1" spc="-55" dirty="0">
                <a:solidFill>
                  <a:srgbClr val="0000FF"/>
                </a:solidFill>
              </a:rPr>
              <a:t>y</a:t>
            </a:r>
            <a:r>
              <a:rPr sz="1100" i="1" spc="50" dirty="0">
                <a:solidFill>
                  <a:srgbClr val="0000FF"/>
                </a:solidFill>
              </a:rPr>
              <a:t> </a:t>
            </a:r>
            <a:r>
              <a:rPr sz="1100" i="1" spc="-45" dirty="0">
                <a:solidFill>
                  <a:srgbClr val="0000FF"/>
                </a:solidFill>
              </a:rPr>
              <a:t>7pm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,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85" dirty="0" err="1">
                <a:solidFill>
                  <a:srgbClr val="968D00"/>
                </a:solidFill>
              </a:rPr>
              <a:t>pañales</a:t>
            </a:r>
            <a:r>
              <a:rPr sz="1100" i="1" spc="-85" dirty="0">
                <a:solidFill>
                  <a:srgbClr val="968D00"/>
                </a:solidFill>
              </a:rPr>
              <a:t> 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lang="es-MX" sz="1100" dirty="0">
                <a:latin typeface="Arial MT"/>
                <a:cs typeface="Arial MT"/>
              </a:rPr>
              <a:t> </a:t>
            </a:r>
            <a:r>
              <a:rPr lang="es-CO" sz="1100" i="1" spc="-95" dirty="0">
                <a:solidFill>
                  <a:srgbClr val="FF7F00"/>
                </a:solidFill>
              </a:rPr>
              <a:t>C</a:t>
            </a:r>
            <a:r>
              <a:rPr sz="1100" i="1" spc="-95" dirty="0" err="1">
                <a:solidFill>
                  <a:srgbClr val="FF7F00"/>
                </a:solidFill>
              </a:rPr>
              <a:t>ervezas</a:t>
            </a:r>
            <a:endParaRPr lang="es-MX" sz="1100" dirty="0"/>
          </a:p>
          <a:p>
            <a:pPr marL="184150" marR="167640" lvl="1" indent="-171450" algn="just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sz="1100" i="1" spc="-60" dirty="0">
                <a:solidFill>
                  <a:srgbClr val="676767"/>
                </a:solidFill>
              </a:rPr>
              <a:t>Knowledge:</a:t>
            </a:r>
            <a:r>
              <a:rPr sz="1100" i="1" spc="-40" dirty="0">
                <a:solidFill>
                  <a:srgbClr val="676767"/>
                </a:solidFill>
              </a:rPr>
              <a:t>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Saber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padres,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676767"/>
                </a:solidFill>
                <a:latin typeface="Arial MT"/>
                <a:cs typeface="Arial MT"/>
              </a:rPr>
              <a:t>después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salir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del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trabajo,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suelen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comprar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pañales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 err="1">
                <a:solidFill>
                  <a:srgbClr val="676767"/>
                </a:solidFill>
                <a:latin typeface="Arial MT"/>
                <a:cs typeface="Arial MT"/>
              </a:rPr>
              <a:t>también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cervezas</a:t>
            </a:r>
            <a:r>
              <a:rPr lang="es-CO" sz="1100" spc="-85" dirty="0">
                <a:solidFill>
                  <a:srgbClr val="676767"/>
                </a:solidFill>
                <a:latin typeface="Arial MT"/>
                <a:cs typeface="Arial MT"/>
              </a:rPr>
              <a:t>.</a:t>
            </a:r>
            <a:endParaRPr lang="es-MX" sz="1100" dirty="0">
              <a:latin typeface="Arial MT"/>
              <a:cs typeface="Arial MT"/>
            </a:endParaRPr>
          </a:p>
          <a:p>
            <a:pPr marL="184150" marR="167640" lvl="1" indent="-171450" algn="just">
              <a:lnSpc>
                <a:spcPct val="102600"/>
              </a:lnSpc>
              <a:buFont typeface="Arial" panose="020B0604020202020204" pitchFamily="34" charset="0"/>
              <a:buChar char="•"/>
            </a:pPr>
            <a:r>
              <a:rPr lang="es-MX" sz="1100" i="1" spc="-55" dirty="0" err="1">
                <a:solidFill>
                  <a:srgbClr val="676767"/>
                </a:solidFill>
              </a:rPr>
              <a:t>Wisdom</a:t>
            </a:r>
            <a:r>
              <a:rPr lang="es-MX" sz="1100" i="1" spc="-55" dirty="0">
                <a:solidFill>
                  <a:srgbClr val="676767"/>
                </a:solidFill>
              </a:rPr>
              <a:t>:</a:t>
            </a:r>
            <a:r>
              <a:rPr lang="es-MX" sz="1100" i="1" spc="-50" dirty="0">
                <a:solidFill>
                  <a:srgbClr val="676767"/>
                </a:solidFill>
              </a:rPr>
              <a:t> </a:t>
            </a:r>
            <a:r>
              <a:rPr lang="es-MX" sz="1100" spc="-50" dirty="0">
                <a:solidFill>
                  <a:srgbClr val="676767"/>
                </a:solidFill>
                <a:latin typeface="Arial MT"/>
                <a:cs typeface="Arial MT"/>
              </a:rPr>
              <a:t>Implementar </a:t>
            </a:r>
            <a:r>
              <a:rPr lang="es-MX" sz="1100" spc="-95" dirty="0">
                <a:solidFill>
                  <a:srgbClr val="676767"/>
                </a:solidFill>
                <a:latin typeface="Arial MT"/>
                <a:cs typeface="Arial MT"/>
              </a:rPr>
              <a:t>nuevas</a:t>
            </a:r>
            <a:r>
              <a:rPr lang="es-MX"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60" dirty="0">
                <a:solidFill>
                  <a:srgbClr val="676767"/>
                </a:solidFill>
                <a:latin typeface="Arial MT"/>
                <a:cs typeface="Arial MT"/>
              </a:rPr>
              <a:t>estrategias</a:t>
            </a:r>
            <a:r>
              <a:rPr lang="es-MX" sz="1100" spc="-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lang="es-MX" sz="1100" spc="-9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45" dirty="0">
                <a:solidFill>
                  <a:srgbClr val="676767"/>
                </a:solidFill>
                <a:latin typeface="Arial MT"/>
                <a:cs typeface="Arial MT"/>
              </a:rPr>
              <a:t>publicidad </a:t>
            </a:r>
            <a:r>
              <a:rPr lang="es-MX" sz="1100" spc="-55" dirty="0">
                <a:solidFill>
                  <a:srgbClr val="676767"/>
                </a:solidFill>
                <a:latin typeface="Arial MT"/>
                <a:cs typeface="Arial MT"/>
              </a:rPr>
              <a:t>y </a:t>
            </a:r>
            <a:r>
              <a:rPr lang="es-MX"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lang="es-MX" sz="1100" spc="-75" dirty="0">
                <a:solidFill>
                  <a:srgbClr val="676767"/>
                </a:solidFill>
                <a:latin typeface="Arial MT"/>
                <a:cs typeface="Arial MT"/>
              </a:rPr>
              <a:t>mercadeo.</a:t>
            </a:r>
            <a:endParaRPr lang="es-MX" sz="1100" dirty="0">
              <a:latin typeface="Arial MT"/>
              <a:cs typeface="Arial M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978553-CD66-D118-92C2-62C4F8F6AD9C}"/>
              </a:ext>
            </a:extLst>
          </p:cNvPr>
          <p:cNvSpPr txBox="1"/>
          <p:nvPr/>
        </p:nvSpPr>
        <p:spPr>
          <a:xfrm>
            <a:off x="6452" y="0"/>
            <a:ext cx="6146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DIKW - Data,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Information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,</a:t>
            </a:r>
          </a:p>
          <a:p>
            <a:pPr algn="l"/>
            <a:r>
              <a:rPr lang="es-CO" sz="1600" dirty="0">
                <a:solidFill>
                  <a:srgbClr val="FFFFFF"/>
                </a:solidFill>
                <a:latin typeface="SFSS1440"/>
              </a:rPr>
              <a:t>    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Knowledge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and </a:t>
            </a:r>
            <a:r>
              <a:rPr lang="es-CO" sz="1600" dirty="0" err="1">
                <a:solidFill>
                  <a:srgbClr val="FFFFFF"/>
                </a:solidFill>
                <a:latin typeface="SFSS1440"/>
              </a:rPr>
              <a:t>Wisdom</a:t>
            </a:r>
            <a:r>
              <a:rPr lang="es-CO" sz="1600" dirty="0">
                <a:solidFill>
                  <a:srgbClr val="FFFFFF"/>
                </a:solidFill>
                <a:latin typeface="SFSS1440"/>
              </a:rPr>
              <a:t> II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</a:t>
            </a:r>
            <a:r>
              <a:rPr sz="1800" spc="-90" dirty="0" err="1">
                <a:solidFill>
                  <a:srgbClr val="FFFFFF"/>
                </a:solidFill>
                <a:latin typeface="Arial MT"/>
                <a:cs typeface="Arial MT"/>
              </a:rPr>
              <a:t>Ciencia</a:t>
            </a:r>
            <a:r>
              <a:rPr sz="18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i="1" spc="-45" dirty="0">
                <a:solidFill>
                  <a:srgbClr val="FFFFFF"/>
                </a:solidFill>
              </a:rPr>
              <a:t>Data</a:t>
            </a:r>
            <a:r>
              <a:rPr sz="1800" i="1" spc="60" dirty="0">
                <a:solidFill>
                  <a:srgbClr val="FFFFFF"/>
                </a:solidFill>
              </a:rPr>
              <a:t> </a:t>
            </a:r>
            <a:r>
              <a:rPr sz="1800" i="1" spc="-110" dirty="0">
                <a:solidFill>
                  <a:srgbClr val="FFFFFF"/>
                </a:solidFill>
              </a:rPr>
              <a:t>Science</a:t>
            </a:r>
            <a:r>
              <a:rPr sz="1800" i="1" spc="14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420" y="838301"/>
            <a:ext cx="966469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Básicamente...</a:t>
            </a:r>
            <a:r>
              <a:rPr sz="1200" spc="-82" baseline="27777" dirty="0">
                <a:solidFill>
                  <a:srgbClr val="676767"/>
                </a:solidFill>
                <a:latin typeface="Microsoft Sans Serif"/>
                <a:cs typeface="Microsoft Sans Serif"/>
              </a:rPr>
              <a:t>1</a:t>
            </a:r>
            <a:endParaRPr sz="1200" baseline="27777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136" y="1116071"/>
            <a:ext cx="3304768" cy="144617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31519" y="30924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3148" y="3111753"/>
            <a:ext cx="17938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900" spc="30" baseline="37037" dirty="0">
                <a:solidFill>
                  <a:srgbClr val="676767"/>
                </a:solidFill>
                <a:latin typeface="Lucida Sans Unicode"/>
                <a:cs typeface="Lucida Sans Unicode"/>
              </a:rPr>
              <a:t>1</a:t>
            </a:r>
            <a:r>
              <a:rPr sz="800" spc="20" dirty="0">
                <a:solidFill>
                  <a:srgbClr val="676767"/>
                </a:solidFill>
                <a:latin typeface="SimSun"/>
                <a:cs typeface="SimSun"/>
                <a:hlinkClick r:id="rId3"/>
              </a:rPr>
              <a:t>http://phdcomics.com/comics.php</a:t>
            </a:r>
            <a:endParaRPr sz="800">
              <a:latin typeface="SimSun"/>
              <a:cs typeface="SimSun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75" y="739775"/>
            <a:ext cx="2721669" cy="16880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2354" y="2504451"/>
            <a:ext cx="3717290" cy="614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¿La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Datos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35" dirty="0">
                <a:solidFill>
                  <a:srgbClr val="676767"/>
                </a:solidFill>
                <a:latin typeface="Arial MT"/>
                <a:cs typeface="Arial MT"/>
              </a:rPr>
              <a:t>es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“eso”</a:t>
            </a:r>
            <a:r>
              <a:rPr sz="1100" spc="1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hacen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google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y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facebook?</a:t>
            </a:r>
            <a:endParaRPr sz="1100">
              <a:latin typeface="Arial MT"/>
              <a:cs typeface="Arial MT"/>
            </a:endParaRPr>
          </a:p>
          <a:p>
            <a:pPr marL="19050" marR="121285" indent="-5080">
              <a:lnSpc>
                <a:spcPct val="102699"/>
              </a:lnSpc>
              <a:spcBef>
                <a:spcPts val="280"/>
              </a:spcBef>
            </a:pP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Ante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s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p</a:t>
            </a:r>
            <a:r>
              <a:rPr sz="1100" spc="-40" dirty="0">
                <a:solidFill>
                  <a:srgbClr val="676767"/>
                </a:solidFill>
                <a:latin typeface="Arial MT"/>
                <a:cs typeface="Arial MT"/>
              </a:rPr>
              <a:t>rofundiz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a</a:t>
            </a:r>
            <a:r>
              <a:rPr sz="1100" dirty="0">
                <a:solidFill>
                  <a:srgbClr val="676767"/>
                </a:solidFill>
                <a:latin typeface="Arial MT"/>
                <a:cs typeface="Arial MT"/>
              </a:rPr>
              <a:t>r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n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i="1" spc="-100" dirty="0">
                <a:solidFill>
                  <a:srgbClr val="676767"/>
                </a:solidFill>
              </a:rPr>
              <a:t>¿qué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145" dirty="0">
                <a:solidFill>
                  <a:srgbClr val="676767"/>
                </a:solidFill>
              </a:rPr>
              <a:t>e</a:t>
            </a:r>
            <a:r>
              <a:rPr sz="1100" i="1" spc="-125" dirty="0">
                <a:solidFill>
                  <a:srgbClr val="676767"/>
                </a:solidFill>
              </a:rPr>
              <a:t>s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30" dirty="0">
                <a:solidFill>
                  <a:srgbClr val="676767"/>
                </a:solidFill>
              </a:rPr>
              <a:t>l</a:t>
            </a:r>
            <a:r>
              <a:rPr sz="1100" i="1" spc="-60" dirty="0">
                <a:solidFill>
                  <a:srgbClr val="676767"/>
                </a:solidFill>
              </a:rPr>
              <a:t>a</a:t>
            </a:r>
            <a:r>
              <a:rPr sz="1100" i="1" spc="55" dirty="0">
                <a:solidFill>
                  <a:srgbClr val="676767"/>
                </a:solidFill>
              </a:rPr>
              <a:t> </a:t>
            </a:r>
            <a:r>
              <a:rPr sz="1100" i="1" spc="-65" dirty="0">
                <a:solidFill>
                  <a:srgbClr val="0000FF"/>
                </a:solidFill>
              </a:rPr>
              <a:t>Cienci</a:t>
            </a:r>
            <a:r>
              <a:rPr sz="1100" i="1" spc="-75" dirty="0">
                <a:solidFill>
                  <a:srgbClr val="0000FF"/>
                </a:solidFill>
              </a:rPr>
              <a:t>a</a:t>
            </a:r>
            <a:r>
              <a:rPr sz="1100" i="1" spc="55" dirty="0">
                <a:solidFill>
                  <a:srgbClr val="0000FF"/>
                </a:solidFill>
              </a:rPr>
              <a:t> </a:t>
            </a:r>
            <a:r>
              <a:rPr sz="1100" i="1" spc="-100" dirty="0">
                <a:solidFill>
                  <a:srgbClr val="0000FF"/>
                </a:solidFill>
              </a:rPr>
              <a:t>d</a:t>
            </a:r>
            <a:r>
              <a:rPr sz="1100" i="1" spc="-95" dirty="0">
                <a:solidFill>
                  <a:srgbClr val="0000FF"/>
                </a:solidFill>
              </a:rPr>
              <a:t>e</a:t>
            </a:r>
            <a:r>
              <a:rPr sz="1100" i="1" spc="55" dirty="0">
                <a:solidFill>
                  <a:srgbClr val="0000FF"/>
                </a:solidFill>
              </a:rPr>
              <a:t> </a:t>
            </a:r>
            <a:r>
              <a:rPr sz="1100" i="1" spc="-65" dirty="0">
                <a:solidFill>
                  <a:srgbClr val="0000FF"/>
                </a:solidFill>
              </a:rPr>
              <a:t>lo</a:t>
            </a:r>
            <a:r>
              <a:rPr sz="1100" i="1" spc="-80" dirty="0">
                <a:solidFill>
                  <a:srgbClr val="0000FF"/>
                </a:solidFill>
              </a:rPr>
              <a:t>s</a:t>
            </a:r>
            <a:r>
              <a:rPr sz="1100" i="1" spc="55" dirty="0">
                <a:solidFill>
                  <a:srgbClr val="0000FF"/>
                </a:solidFill>
              </a:rPr>
              <a:t> </a:t>
            </a:r>
            <a:r>
              <a:rPr sz="1100" i="1" spc="-60" dirty="0">
                <a:solidFill>
                  <a:srgbClr val="0000FF"/>
                </a:solidFill>
              </a:rPr>
              <a:t>Datos?</a:t>
            </a:r>
            <a:r>
              <a:rPr sz="1100" spc="-5" dirty="0">
                <a:solidFill>
                  <a:srgbClr val="676767"/>
                </a:solidFill>
                <a:latin typeface="Arial MT"/>
                <a:cs typeface="Arial MT"/>
              </a:rPr>
              <a:t>, 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entendamos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primero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un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poco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conceptos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85" dirty="0">
                <a:solidFill>
                  <a:srgbClr val="676767"/>
                </a:solidFill>
                <a:latin typeface="Arial MT"/>
                <a:cs typeface="Arial MT"/>
              </a:rPr>
              <a:t>que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6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acompañan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5D1FB94C-2AAA-C1F9-426E-C9C2BD7201E5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90" dirty="0">
                <a:solidFill>
                  <a:srgbClr val="FFFFFF"/>
                </a:solidFill>
                <a:latin typeface="Arial MT"/>
                <a:cs typeface="Arial MT"/>
              </a:rPr>
              <a:t>      </a:t>
            </a:r>
            <a:r>
              <a:rPr sz="1800" spc="-90" dirty="0" err="1">
                <a:solidFill>
                  <a:srgbClr val="FFFFFF"/>
                </a:solidFill>
                <a:latin typeface="Arial MT"/>
                <a:cs typeface="Arial MT"/>
              </a:rPr>
              <a:t>Ciencia</a:t>
            </a:r>
            <a:r>
              <a:rPr sz="18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datos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i="1" spc="-45" dirty="0">
                <a:solidFill>
                  <a:srgbClr val="FFFFFF"/>
                </a:solidFill>
              </a:rPr>
              <a:t>Data</a:t>
            </a:r>
            <a:r>
              <a:rPr sz="1800" i="1" spc="60" dirty="0">
                <a:solidFill>
                  <a:srgbClr val="FFFFFF"/>
                </a:solidFill>
              </a:rPr>
              <a:t> </a:t>
            </a:r>
            <a:r>
              <a:rPr sz="1800" i="1" spc="-110" dirty="0">
                <a:solidFill>
                  <a:srgbClr val="FFFFFF"/>
                </a:solidFill>
              </a:rPr>
              <a:t>Science</a:t>
            </a:r>
            <a:r>
              <a:rPr sz="1800" i="1" spc="14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lang="es-MX" sz="18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30" dirty="0"/>
              <a:t>A.</a:t>
            </a:r>
            <a:r>
              <a:rPr spc="40" dirty="0"/>
              <a:t> </a:t>
            </a:r>
            <a:r>
              <a:rPr spc="45" dirty="0"/>
              <a:t>M.</a:t>
            </a:r>
            <a:r>
              <a:rPr spc="40" dirty="0"/>
              <a:t> </a:t>
            </a:r>
            <a:r>
              <a:rPr spc="-5" dirty="0"/>
              <a:t>Alvarez</a:t>
            </a:r>
            <a:r>
              <a:rPr spc="40" dirty="0"/>
              <a:t> </a:t>
            </a:r>
            <a:r>
              <a:rPr spc="-30" dirty="0"/>
              <a:t>|</a:t>
            </a:r>
            <a:r>
              <a:rPr spc="40" dirty="0"/>
              <a:t> </a:t>
            </a:r>
            <a:r>
              <a:rPr spc="35" dirty="0"/>
              <a:t>La</a:t>
            </a:r>
            <a:r>
              <a:rPr spc="40" dirty="0"/>
              <a:t> </a:t>
            </a:r>
            <a:r>
              <a:rPr spc="-10" dirty="0"/>
              <a:t>ciencia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datos</a:t>
            </a:r>
            <a:r>
              <a:rPr spc="40" dirty="0"/>
              <a:t> </a:t>
            </a:r>
            <a:r>
              <a:rPr spc="5" dirty="0"/>
              <a:t>y</a:t>
            </a:r>
            <a:r>
              <a:rPr spc="40" dirty="0"/>
              <a:t> </a:t>
            </a:r>
            <a:r>
              <a:rPr spc="-15" dirty="0"/>
              <a:t>el</a:t>
            </a:r>
            <a:r>
              <a:rPr spc="40" dirty="0"/>
              <a:t> </a:t>
            </a:r>
            <a:r>
              <a:rPr spc="-20" dirty="0"/>
              <a:t>aprendizaje</a:t>
            </a:r>
            <a:r>
              <a:rPr spc="40" dirty="0"/>
              <a:t> </a:t>
            </a:r>
            <a:r>
              <a:rPr spc="-20" dirty="0"/>
              <a:t>de</a:t>
            </a:r>
            <a:r>
              <a:rPr spc="40" dirty="0"/>
              <a:t> </a:t>
            </a:r>
            <a:r>
              <a:rPr spc="-10" dirty="0"/>
              <a:t>máquina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2975" y="1044575"/>
            <a:ext cx="3913504" cy="165449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La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Ciencia</a:t>
            </a:r>
            <a:r>
              <a:rPr sz="1100" spc="-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de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los</a:t>
            </a:r>
            <a:r>
              <a:rPr sz="1100" spc="1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676767"/>
                </a:solidFill>
                <a:latin typeface="Arial MT"/>
                <a:cs typeface="Arial MT"/>
              </a:rPr>
              <a:t>Datos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está</a:t>
            </a:r>
            <a:r>
              <a:rPr sz="1100" spc="1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676767"/>
                </a:solidFill>
                <a:latin typeface="Arial MT"/>
                <a:cs typeface="Arial MT"/>
              </a:rPr>
              <a:t>relacionada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con</a:t>
            </a:r>
            <a:r>
              <a:rPr sz="1100" spc="16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100" dirty="0">
                <a:solidFill>
                  <a:srgbClr val="676767"/>
                </a:solidFill>
                <a:latin typeface="Arial MT"/>
                <a:cs typeface="Arial MT"/>
              </a:rPr>
              <a:t>áreas</a:t>
            </a:r>
            <a:r>
              <a:rPr sz="1100" spc="10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676767"/>
                </a:solidFill>
                <a:latin typeface="Arial MT"/>
                <a:cs typeface="Arial MT"/>
              </a:rPr>
              <a:t>tan </a:t>
            </a:r>
            <a:r>
              <a:rPr sz="1100" spc="-80" dirty="0">
                <a:solidFill>
                  <a:srgbClr val="676767"/>
                </a:solidFill>
                <a:latin typeface="Arial MT"/>
                <a:cs typeface="Arial MT"/>
              </a:rPr>
              <a:t>diversas</a:t>
            </a:r>
            <a:r>
              <a:rPr sz="1100" spc="14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676767"/>
                </a:solidFill>
                <a:latin typeface="Arial MT"/>
                <a:cs typeface="Arial MT"/>
              </a:rPr>
              <a:t>(y </a:t>
            </a:r>
            <a:r>
              <a:rPr sz="1100" spc="-95" dirty="0">
                <a:solidFill>
                  <a:srgbClr val="676767"/>
                </a:solidFill>
                <a:latin typeface="Arial MT"/>
                <a:cs typeface="Arial MT"/>
              </a:rPr>
              <a:t>a </a:t>
            </a:r>
            <a:r>
              <a:rPr sz="1100" spc="-29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676767"/>
                </a:solidFill>
                <a:latin typeface="Arial MT"/>
                <a:cs typeface="Arial MT"/>
              </a:rPr>
              <a:t>la</a:t>
            </a:r>
            <a:r>
              <a:rPr sz="1100" spc="50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676767"/>
                </a:solidFill>
                <a:latin typeface="Arial MT"/>
                <a:cs typeface="Arial MT"/>
              </a:rPr>
              <a:t>vez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676767"/>
                </a:solidFill>
                <a:latin typeface="Arial MT"/>
                <a:cs typeface="Arial MT"/>
              </a:rPr>
              <a:t>tan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676767"/>
                </a:solidFill>
                <a:latin typeface="Arial MT"/>
                <a:cs typeface="Arial MT"/>
              </a:rPr>
              <a:t>afines)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676767"/>
                </a:solidFill>
                <a:latin typeface="Arial MT"/>
                <a:cs typeface="Arial MT"/>
              </a:rPr>
              <a:t>como</a:t>
            </a:r>
            <a:r>
              <a:rPr sz="1100" spc="55" dirty="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676767"/>
                </a:solidFill>
                <a:latin typeface="Arial MT"/>
                <a:cs typeface="Arial MT"/>
              </a:rPr>
              <a:t>son:</a:t>
            </a:r>
            <a:endParaRPr lang="es-MX" sz="1100" spc="-75" dirty="0">
              <a:solidFill>
                <a:srgbClr val="676767"/>
              </a:solidFill>
              <a:latin typeface="Arial MT"/>
              <a:cs typeface="Arial MT"/>
            </a:endParaRP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Big data </a:t>
            </a: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Machine learning  </a:t>
            </a: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Data mining</a:t>
            </a: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Business intelligence</a:t>
            </a: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Data analytics</a:t>
            </a:r>
          </a:p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US" sz="1100" spc="-100" dirty="0">
                <a:solidFill>
                  <a:srgbClr val="676767"/>
                </a:solidFill>
                <a:latin typeface="Arial MT"/>
              </a:rPr>
              <a:t>...</a:t>
            </a:r>
          </a:p>
          <a:p>
            <a:pPr marL="12700" marR="5080">
              <a:lnSpc>
                <a:spcPct val="102600"/>
              </a:lnSpc>
              <a:spcBef>
                <a:spcPts val="55"/>
              </a:spcBef>
            </a:pP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775" y="2107614"/>
            <a:ext cx="3499218" cy="1065636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26ECD692-49C5-EF6A-5837-DC303EA96D21}"/>
              </a:ext>
            </a:extLst>
          </p:cNvPr>
          <p:cNvSpPr txBox="1"/>
          <p:nvPr/>
        </p:nvSpPr>
        <p:spPr>
          <a:xfrm>
            <a:off x="0" y="130175"/>
            <a:ext cx="615315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s-MX" sz="1800" spc="-15" dirty="0">
                <a:solidFill>
                  <a:srgbClr val="FFFFFF"/>
                </a:solidFill>
                <a:latin typeface="Arial MT"/>
              </a:rPr>
              <a:t>     Alrededor de la ciencia de datos...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149</TotalTime>
  <Words>1835</Words>
  <Application>Microsoft Office PowerPoint</Application>
  <PresentationFormat>Personalizado</PresentationFormat>
  <Paragraphs>170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5" baseType="lpstr">
      <vt:lpstr>SimSun</vt:lpstr>
      <vt:lpstr>Arial</vt:lpstr>
      <vt:lpstr>Arial MT</vt:lpstr>
      <vt:lpstr>Calibri</vt:lpstr>
      <vt:lpstr>CMSS12</vt:lpstr>
      <vt:lpstr>CMSY10</vt:lpstr>
      <vt:lpstr>Lucida Sans Unicode</vt:lpstr>
      <vt:lpstr>Microsoft Sans Serif</vt:lpstr>
      <vt:lpstr>SFSS1440</vt:lpstr>
      <vt:lpstr>Times New Roman</vt:lpstr>
      <vt:lpstr>Trebuchet MS</vt:lpstr>
      <vt:lpstr>Verdana</vt:lpstr>
      <vt:lpstr>TemaEafit</vt:lpstr>
      <vt:lpstr>La ciencia de datos y el aprendizaje de máquina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Esquema general aplicaciones  en Ciencia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ciencia de datos y el aprendizaje de máquina</dc:title>
  <dc:creator>A. M. Alvarez-Meza, Ph.D. amalvarezme@unal.edu.co</dc:creator>
  <cp:lastModifiedBy>Juan David Martinez Vargas</cp:lastModifiedBy>
  <cp:revision>60</cp:revision>
  <dcterms:created xsi:type="dcterms:W3CDTF">2023-02-28T22:39:07Z</dcterms:created>
  <dcterms:modified xsi:type="dcterms:W3CDTF">2023-03-01T22:50:17Z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2023-02-28T00:00:00Z</vt:filetime>
  </property>
</Properties>
</file>